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5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6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4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1.xml" ContentType="application/vnd.openxmlformats-officedocument.drawingml.chartshapes+xml"/>
  <Override PartName="/ppt/tags/tag18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9.xml" ContentType="application/vnd.openxmlformats-officedocument.presentationml.tag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ags/tag20.xml" ContentType="application/vnd.openxmlformats-officedocument.presentationml.tags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ags/tag21.xml" ContentType="application/vnd.openxmlformats-officedocument.presentationml.tags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ags/tag22.xml" ContentType="application/vnd.openxmlformats-officedocument.presentationml.tags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theme/themeOverride1.xml" ContentType="application/vnd.openxmlformats-officedocument.themeOverr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theme/themeOverride2.xml" ContentType="application/vnd.openxmlformats-officedocument.themeOverride+xml"/>
  <Override PartName="/ppt/tags/tag23.xml" ContentType="application/vnd.openxmlformats-officedocument.presentationml.tags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theme/themeOverride3.xml" ContentType="application/vnd.openxmlformats-officedocument.themeOverr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theme/themeOverride4.xml" ContentType="application/vnd.openxmlformats-officedocument.themeOverrid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272" r:id="rId2"/>
    <p:sldMasterId id="2147484855" r:id="rId3"/>
    <p:sldMasterId id="2147485292" r:id="rId4"/>
    <p:sldMasterId id="2147485305" r:id="rId5"/>
    <p:sldMasterId id="2147485345" r:id="rId6"/>
    <p:sldMasterId id="2147485358" r:id="rId7"/>
  </p:sldMasterIdLst>
  <p:notesMasterIdLst>
    <p:notesMasterId r:id="rId34"/>
  </p:notesMasterIdLst>
  <p:sldIdLst>
    <p:sldId id="257" r:id="rId8"/>
    <p:sldId id="258" r:id="rId9"/>
    <p:sldId id="400" r:id="rId10"/>
    <p:sldId id="521" r:id="rId11"/>
    <p:sldId id="637" r:id="rId12"/>
    <p:sldId id="638" r:id="rId13"/>
    <p:sldId id="640" r:id="rId14"/>
    <p:sldId id="641" r:id="rId15"/>
    <p:sldId id="642" r:id="rId16"/>
    <p:sldId id="643" r:id="rId17"/>
    <p:sldId id="644" r:id="rId18"/>
    <p:sldId id="265" r:id="rId19"/>
    <p:sldId id="645" r:id="rId20"/>
    <p:sldId id="656" r:id="rId21"/>
    <p:sldId id="647" r:id="rId22"/>
    <p:sldId id="653" r:id="rId23"/>
    <p:sldId id="654" r:id="rId24"/>
    <p:sldId id="648" r:id="rId25"/>
    <p:sldId id="649" r:id="rId26"/>
    <p:sldId id="650" r:id="rId27"/>
    <p:sldId id="652" r:id="rId28"/>
    <p:sldId id="273" r:id="rId29"/>
    <p:sldId id="657" r:id="rId30"/>
    <p:sldId id="659" r:id="rId31"/>
    <p:sldId id="658" r:id="rId32"/>
    <p:sldId id="2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5" autoAdjust="0"/>
    <p:restoredTop sz="93979" autoAdjust="0"/>
  </p:normalViewPr>
  <p:slideViewPr>
    <p:cSldViewPr snapToGrid="0">
      <p:cViewPr varScale="1">
        <p:scale>
          <a:sx n="65" d="100"/>
          <a:sy n="65" d="100"/>
        </p:scale>
        <p:origin x="196" y="48"/>
      </p:cViewPr>
      <p:guideLst/>
    </p:cSldViewPr>
  </p:slideViewPr>
  <p:outlineViewPr>
    <p:cViewPr>
      <p:scale>
        <a:sx n="33" d="100"/>
        <a:sy n="33" d="100"/>
      </p:scale>
      <p:origin x="0" y="-124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Q1%20BOOKED%20041423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n\Q1%20BOOKED%200616.xlsb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Sep\Q1%20BOOKED%200908.xlsb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Sep\Q1%20BOOKED%200908.xlsb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Sep\Q1%20BOOKED%200908.xlsb" TargetMode="Externa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1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May\Q1%20BOOKED%20052623.xlsb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Sep\Q1%20BOOKED%200908.xlsb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Sep\Q1%20BOOKED%200908.xlsb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Sep\Q1%20BOOKED%200908.xlsb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Sep\Q1%20BOOKED%200908.xlsb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Q1%20BOOKED%20041423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Aug'\Q1%20BOOKED%200825.xlsb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Aug'\Q1%20BOOKED%200825.xlsb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Q1%20BOOKED%20041423.xlsb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n\Q1%20BOOKED%200616.xlsb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l\Q1%20BOOKED%200721.xlsb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4.xml"/><Relationship Id="rId1" Type="http://schemas.microsoft.com/office/2011/relationships/chartStyle" Target="style34.xml"/><Relationship Id="rId4" Type="http://schemas.openxmlformats.org/officeDocument/2006/relationships/package" Target="../embeddings/Microsoft_Excel_Worksheet.xlsx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5.xml"/><Relationship Id="rId1" Type="http://schemas.microsoft.com/office/2011/relationships/chartStyle" Target="style35.xml"/><Relationship Id="rId4" Type="http://schemas.openxmlformats.org/officeDocument/2006/relationships/package" Target="../embeddings/Microsoft_Excel_Worksheet1.xlsx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n\Q1%20BOOKED%200616.xlsb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7.xml"/><Relationship Id="rId1" Type="http://schemas.microsoft.com/office/2011/relationships/chartStyle" Target="style37.xml"/><Relationship Id="rId4" Type="http://schemas.openxmlformats.org/officeDocument/2006/relationships/oleObject" Target="file:///C:\Users\tong.huang\OneDrive%20-%20&#22825;&#21512;&#20809;&#33021;&#32929;&#20221;&#26377;&#38480;&#20844;&#21496;\Desktop\SOP%20Meeting%20Slides\Ratios.xlsx" TargetMode="Externa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38.xml"/><Relationship Id="rId1" Type="http://schemas.microsoft.com/office/2011/relationships/chartStyle" Target="style38.xml"/><Relationship Id="rId4" Type="http://schemas.openxmlformats.org/officeDocument/2006/relationships/package" Target="../embeddings/Microsoft_Excel_Worksheet2.xlsx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39.xml"/><Relationship Id="rId1" Type="http://schemas.microsoft.com/office/2011/relationships/chartStyle" Target="style39.xml"/><Relationship Id="rId4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rvin.flores\Desktop\Weekly%20Slides\Booked\2023\Jun\Q1%20BOOKED%200616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ma.chen\OneDrive%20-%20&#22825;&#21512;&#20809;&#33021;&#32929;&#20221;&#26377;&#38480;&#20844;&#21496;\Desktop\Report\Weeking%20report\6.30\Q2%20BOOKED%200630.xlsb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trinasolarus-my.sharepoint.com/personal/emma_chen_trinasolar_com/Documents/Desktop/Report/Weeking%20report/7.7.23/Q3%20BOOKED%2007.07.xlsb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trinasolarus-my.sharepoint.com/personal/emma_chen_trinasolar_com/Documents/Desktop/Report/Weeking%20report/7.7.23/Q3%20BOOKED%2007.07.xlsb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trinasolarus-my.sharepoint.com/personal/emma_chen_trinasolar_com/Documents/Desktop/Report/Weeking%20report/7.7.23/Q3%20BOOKED%2007.07.xlsb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trinasolarus-my.sharepoint.com/personal/emma_chen_trinasolar_com/Documents/Desktop/Report/Weeking%20report/7.7.23/Q3%20BOOKED%2007.07.xlsb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Manger By Account</a:t>
            </a:r>
          </a:p>
        </c:rich>
      </c:tx>
      <c:layout>
        <c:manualLayout>
          <c:xMode val="edge"/>
          <c:yMode val="edge"/>
          <c:x val="1.5367891513560789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766580679719769"/>
          <c:y val="0.18536482888074038"/>
          <c:w val="0.37182940753583965"/>
          <c:h val="0.71967080277632267"/>
        </c:manualLayout>
      </c:layout>
      <c:pieChart>
        <c:varyColors val="1"/>
        <c:ser>
          <c:idx val="0"/>
          <c:order val="0"/>
          <c:tx>
            <c:strRef>
              <c:f>'23 Q1'!$C$20</c:f>
              <c:strCache>
                <c:ptCount val="1"/>
                <c:pt idx="0">
                  <c:v>Sum of MW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89-421A-9CD3-337C8984B8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89-421A-9CD3-337C8984B83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89-421A-9CD3-337C8984B83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89-421A-9CD3-337C8984B83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F89-421A-9CD3-337C8984B83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F89-421A-9CD3-337C8984B83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F89-421A-9CD3-337C8984B83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F89-421A-9CD3-337C8984B83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F89-421A-9CD3-337C8984B83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F89-421A-9CD3-337C8984B836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0F89-421A-9CD3-337C8984B836}"/>
              </c:ext>
            </c:extLst>
          </c:dPt>
          <c:dPt>
            <c:idx val="1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F89-421A-9CD3-337C8984B836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0F89-421A-9CD3-337C8984B836}"/>
              </c:ext>
            </c:extLst>
          </c:dPt>
          <c:dLbls>
            <c:dLbl>
              <c:idx val="8"/>
              <c:layout>
                <c:manualLayout>
                  <c:x val="-0.13462489764131755"/>
                  <c:y val="-2.071637816096380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F89-421A-9CD3-337C8984B836}"/>
                </c:ext>
              </c:extLst>
            </c:dLbl>
            <c:dLbl>
              <c:idx val="12"/>
              <c:layout>
                <c:manualLayout>
                  <c:x val="-0.12734671365177247"/>
                  <c:y val="2.743301639283878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F89-421A-9CD3-337C8984B8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'23 Q1'!$B$21:$B$33</c:f>
              <c:strCache>
                <c:ptCount val="13"/>
                <c:pt idx="0">
                  <c:v>Adam Macaluso</c:v>
                </c:pt>
                <c:pt idx="1">
                  <c:v>Andrew Verderber</c:v>
                </c:pt>
                <c:pt idx="2">
                  <c:v>Christina Bagen</c:v>
                </c:pt>
                <c:pt idx="3">
                  <c:v>Dominick Morone</c:v>
                </c:pt>
                <c:pt idx="4">
                  <c:v>Doruk Ozulu</c:v>
                </c:pt>
                <c:pt idx="5">
                  <c:v>John Dallapiazza</c:v>
                </c:pt>
                <c:pt idx="6">
                  <c:v>Ken Simon</c:v>
                </c:pt>
                <c:pt idx="7">
                  <c:v>Kristi Reed</c:v>
                </c:pt>
                <c:pt idx="8">
                  <c:v>Paul Heidesch</c:v>
                </c:pt>
                <c:pt idx="9">
                  <c:v>Peter Scarola</c:v>
                </c:pt>
                <c:pt idx="10">
                  <c:v>Robin Box</c:v>
                </c:pt>
                <c:pt idx="11">
                  <c:v>Sam Thompson</c:v>
                </c:pt>
                <c:pt idx="12">
                  <c:v>Scott Hays</c:v>
                </c:pt>
              </c:strCache>
            </c:strRef>
          </c:cat>
          <c:val>
            <c:numRef>
              <c:f>'23 Q1'!$C$21:$C$33</c:f>
              <c:numCache>
                <c:formatCode>0.00%</c:formatCode>
                <c:ptCount val="13"/>
                <c:pt idx="0">
                  <c:v>2.141741802692046E-3</c:v>
                </c:pt>
                <c:pt idx="1">
                  <c:v>6.7710520991777004E-3</c:v>
                </c:pt>
                <c:pt idx="2">
                  <c:v>1.3224996227584856E-2</c:v>
                </c:pt>
                <c:pt idx="3">
                  <c:v>4.1130423944955663E-3</c:v>
                </c:pt>
                <c:pt idx="4">
                  <c:v>4.3684547293486769E-3</c:v>
                </c:pt>
                <c:pt idx="5">
                  <c:v>0.53990710568444333</c:v>
                </c:pt>
                <c:pt idx="6">
                  <c:v>1.7393780722687369E-2</c:v>
                </c:pt>
                <c:pt idx="7">
                  <c:v>3.2775629392585628E-3</c:v>
                </c:pt>
                <c:pt idx="8">
                  <c:v>1.203849066040847E-2</c:v>
                </c:pt>
                <c:pt idx="9">
                  <c:v>5.5004134390071027E-2</c:v>
                </c:pt>
                <c:pt idx="10">
                  <c:v>9.8352743531105267E-3</c:v>
                </c:pt>
                <c:pt idx="11">
                  <c:v>0.33159567214724717</c:v>
                </c:pt>
                <c:pt idx="12">
                  <c:v>3.2869184947464567E-4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0F89-421A-9CD3-337C8984B83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Manger By Account</a:t>
            </a:r>
          </a:p>
        </c:rich>
      </c:tx>
      <c:layout>
        <c:manualLayout>
          <c:xMode val="edge"/>
          <c:yMode val="edge"/>
          <c:x val="1.5367891513560789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'23 Q4- Good'!$C$22</c:f>
              <c:strCache>
                <c:ptCount val="1"/>
                <c:pt idx="0">
                  <c:v>Sum of MW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670-481B-A71E-27385E77475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670-481B-A71E-27385E774759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670-481B-A71E-27385E774759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670-481B-A71E-27385E774759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670-481B-A71E-27385E774759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670-481B-A71E-27385E774759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670-481B-A71E-27385E774759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670-481B-A71E-27385E774759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670-481B-A71E-27385E774759}"/>
              </c:ext>
            </c:extLst>
          </c:dPt>
          <c:dLbls>
            <c:dLbl>
              <c:idx val="0"/>
              <c:layout>
                <c:manualLayout>
                  <c:x val="-0.17527052687545888"/>
                  <c:y val="5.994476570110915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670-481B-A71E-27385E774759}"/>
                </c:ext>
              </c:extLst>
            </c:dLbl>
            <c:dLbl>
              <c:idx val="1"/>
              <c:layout>
                <c:manualLayout>
                  <c:x val="1.0743094412233841E-3"/>
                  <c:y val="-3.19297148015408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670-481B-A71E-27385E774759}"/>
                </c:ext>
              </c:extLst>
            </c:dLbl>
            <c:dLbl>
              <c:idx val="5"/>
              <c:layout>
                <c:manualLayout>
                  <c:x val="6.2290908170240682E-2"/>
                  <c:y val="-4.743249886045750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670-481B-A71E-27385E774759}"/>
                </c:ext>
              </c:extLst>
            </c:dLbl>
            <c:dLbl>
              <c:idx val="6"/>
              <c:layout>
                <c:manualLayout>
                  <c:x val="6.1128085677393217E-2"/>
                  <c:y val="7.663374654785631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670-481B-A71E-27385E774759}"/>
                </c:ext>
              </c:extLst>
            </c:dLbl>
            <c:dLbl>
              <c:idx val="7"/>
              <c:layout>
                <c:manualLayout>
                  <c:x val="-0.10370083803833202"/>
                  <c:y val="0.12940627597486751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C670-481B-A71E-27385E7747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'23 Q4- Good'!$B$23:$B$31</c:f>
              <c:strCache>
                <c:ptCount val="9"/>
                <c:pt idx="0">
                  <c:v>Adam Macaluso</c:v>
                </c:pt>
                <c:pt idx="1">
                  <c:v>Christina Bagen</c:v>
                </c:pt>
                <c:pt idx="2">
                  <c:v>Doruk Ozulu</c:v>
                </c:pt>
                <c:pt idx="3">
                  <c:v>John Dallapiazza</c:v>
                </c:pt>
                <c:pt idx="4">
                  <c:v>Jonathan</c:v>
                </c:pt>
                <c:pt idx="5">
                  <c:v>Ken Simon</c:v>
                </c:pt>
                <c:pt idx="6">
                  <c:v>Kristi Reed</c:v>
                </c:pt>
                <c:pt idx="7">
                  <c:v>Paul Heidesch</c:v>
                </c:pt>
                <c:pt idx="8">
                  <c:v>Sam Thompson</c:v>
                </c:pt>
              </c:strCache>
            </c:strRef>
          </c:cat>
          <c:val>
            <c:numRef>
              <c:f>'23 Q4- Good'!$C$23:$C$31</c:f>
              <c:numCache>
                <c:formatCode>0.00%</c:formatCode>
                <c:ptCount val="9"/>
                <c:pt idx="0">
                  <c:v>4.4956394960302759E-3</c:v>
                </c:pt>
                <c:pt idx="1">
                  <c:v>1.8492536319259503E-3</c:v>
                </c:pt>
                <c:pt idx="2" formatCode="0.0%">
                  <c:v>0.18089356529305056</c:v>
                </c:pt>
                <c:pt idx="3" formatCode="0.0%">
                  <c:v>3.6957237776476998E-2</c:v>
                </c:pt>
                <c:pt idx="4" formatCode="0.0%">
                  <c:v>0.12555635157915482</c:v>
                </c:pt>
                <c:pt idx="5" formatCode="0.0%">
                  <c:v>1.3055096079313531E-3</c:v>
                </c:pt>
                <c:pt idx="6" formatCode="0.0%">
                  <c:v>7.0216138087824771E-3</c:v>
                </c:pt>
                <c:pt idx="7" formatCode="0.0%">
                  <c:v>1.0969628167156522E-2</c:v>
                </c:pt>
                <c:pt idx="8" formatCode="0.0%">
                  <c:v>0.63095120063949117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670-481B-A71E-27385E77475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</a:t>
            </a:r>
            <a:r>
              <a:rPr lang="en-US" altLang="zh-CN"/>
              <a:t>op 10 Customers</a:t>
            </a:r>
            <a:endParaRPr lang="en-US"/>
          </a:p>
        </c:rich>
      </c:tx>
      <c:layout>
        <c:manualLayout>
          <c:xMode val="edge"/>
          <c:yMode val="edge"/>
          <c:x val="1.1388888888888885E-3"/>
          <c:y val="2.3147960163516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6426827857154662"/>
          <c:y val="0.17822222222222225"/>
          <c:w val="0.48019638203027282"/>
          <c:h val="0.7022801594245163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'23 Q4- Good'!$F$38</c:f>
              <c:strCache>
                <c:ptCount val="1"/>
                <c:pt idx="0">
                  <c:v>Sum of MW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'23 Q4- Good'!$E$39:$E$48</c:f>
              <c:strCache>
                <c:ptCount val="10"/>
                <c:pt idx="0">
                  <c:v>Duke Energy Supply Company LLC</c:v>
                </c:pt>
                <c:pt idx="1">
                  <c:v>Ben Milam Solar 2 LLC</c:v>
                </c:pt>
                <c:pt idx="2">
                  <c:v>High River Energy Center, LLC</c:v>
                </c:pt>
                <c:pt idx="3">
                  <c:v>Carvers Creek LLC</c:v>
                </c:pt>
                <c:pt idx="4">
                  <c:v>Duke Energy Florida, LLC</c:v>
                </c:pt>
                <c:pt idx="5">
                  <c:v>NextEra Energy Constructors, LLC</c:v>
                </c:pt>
                <c:pt idx="6">
                  <c:v>Clearview Solar LLC</c:v>
                </c:pt>
                <c:pt idx="7">
                  <c:v>Greasewood II, LLC</c:v>
                </c:pt>
                <c:pt idx="8">
                  <c:v>NextEra Energy Renewable Services II, LLC</c:v>
                </c:pt>
                <c:pt idx="9">
                  <c:v>Florida Power &amp; Light Company</c:v>
                </c:pt>
              </c:strCache>
            </c:strRef>
          </c:cat>
          <c:val>
            <c:numRef>
              <c:f>'23 Q4- Good'!$F$39:$F$48</c:f>
              <c:numCache>
                <c:formatCode>_(* #,##0_);_(* \(#,##0\);_(* "-"??_);_(@_)</c:formatCode>
                <c:ptCount val="10"/>
                <c:pt idx="0">
                  <c:v>40.562260000000009</c:v>
                </c:pt>
                <c:pt idx="1">
                  <c:v>45.707175000000007</c:v>
                </c:pt>
                <c:pt idx="2">
                  <c:v>59.730179999999997</c:v>
                </c:pt>
                <c:pt idx="3">
                  <c:v>97.610759999999999</c:v>
                </c:pt>
                <c:pt idx="4">
                  <c:v>98.886600000000044</c:v>
                </c:pt>
                <c:pt idx="5">
                  <c:v>115.04673500000001</c:v>
                </c:pt>
                <c:pt idx="6">
                  <c:v>126.11087999999998</c:v>
                </c:pt>
                <c:pt idx="7">
                  <c:v>155.28287500000005</c:v>
                </c:pt>
                <c:pt idx="8">
                  <c:v>156.93133000000009</c:v>
                </c:pt>
                <c:pt idx="9">
                  <c:v>309.17710499999981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12-4043-AFA3-AA761BEF2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29571728"/>
        <c:axId val="1529569648"/>
      </c:barChart>
      <c:catAx>
        <c:axId val="1529571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69648"/>
        <c:crosses val="autoZero"/>
        <c:auto val="1"/>
        <c:lblAlgn val="ctr"/>
        <c:lblOffset val="100"/>
        <c:noMultiLvlLbl val="0"/>
      </c:catAx>
      <c:valAx>
        <c:axId val="152956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7172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MW by Region</a:t>
            </a:r>
          </a:p>
        </c:rich>
      </c:tx>
      <c:layout>
        <c:manualLayout>
          <c:xMode val="edge"/>
          <c:yMode val="edge"/>
          <c:x val="1.5000000000000003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78973628582632E-2"/>
          <c:y val="0.17757575757575761"/>
          <c:w val="0.88686567298721319"/>
          <c:h val="0.71893581484132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'24 Q1 - Done'!$C$2</c:f>
              <c:strCache>
                <c:ptCount val="1"/>
                <c:pt idx="0">
                  <c:v> '24 Q1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 Q1 - Done'!$B$3:$B$5</c:f>
              <c:strCache>
                <c:ptCount val="3"/>
                <c:pt idx="0">
                  <c:v>Utility</c:v>
                </c:pt>
                <c:pt idx="1">
                  <c:v>C&amp;I</c:v>
                </c:pt>
                <c:pt idx="2">
                  <c:v>Distribution</c:v>
                </c:pt>
              </c:strCache>
            </c:strRef>
          </c:cat>
          <c:val>
            <c:numRef>
              <c:f>'24 Q1 - Done'!$C$3:$C$5</c:f>
              <c:numCache>
                <c:formatCode>_(* #,##0_);_(* \(#,##0\);_(* "-"??_);_(@_)</c:formatCode>
                <c:ptCount val="3"/>
                <c:pt idx="0">
                  <c:v>743</c:v>
                </c:pt>
                <c:pt idx="1">
                  <c:v>41</c:v>
                </c:pt>
                <c:pt idx="2" formatCode="General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3D-4C97-93B3-D032C7038A3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15267775"/>
        <c:axId val="1115279007"/>
      </c:barChart>
      <c:catAx>
        <c:axId val="11152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279007"/>
        <c:crosses val="autoZero"/>
        <c:auto val="1"/>
        <c:lblAlgn val="ctr"/>
        <c:lblOffset val="100"/>
        <c:noMultiLvlLbl val="0"/>
      </c:catAx>
      <c:valAx>
        <c:axId val="111527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267775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Manger By Account</a:t>
            </a:r>
          </a:p>
        </c:rich>
      </c:tx>
      <c:layout>
        <c:manualLayout>
          <c:xMode val="edge"/>
          <c:yMode val="edge"/>
          <c:x val="1.5367891513560789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'24 Q1 - Done'!$C$21</c:f>
              <c:strCache>
                <c:ptCount val="1"/>
                <c:pt idx="0">
                  <c:v>Sum of MW</c:v>
                </c:pt>
              </c:strCache>
            </c:strRef>
          </c:tx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22-4DEE-8EAB-87CFF72CC2D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22-4DEE-8EAB-87CFF72CC2DD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22-4DEE-8EAB-87CFF72CC2DD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22-4DEE-8EAB-87CFF72CC2DD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22-4DEE-8EAB-87CFF72CC2DD}"/>
              </c:ext>
            </c:extLst>
          </c:dPt>
          <c:dPt>
            <c:idx val="5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22-4DEE-8EAB-87CFF72CC2DD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F22-4DEE-8EAB-87CFF72CC2DD}"/>
              </c:ext>
            </c:extLst>
          </c:dPt>
          <c:dPt>
            <c:idx val="7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F22-4DEE-8EAB-87CFF72CC2DD}"/>
              </c:ext>
            </c:extLst>
          </c:dPt>
          <c:dLbls>
            <c:dLbl>
              <c:idx val="6"/>
              <c:layout>
                <c:manualLayout>
                  <c:x val="-9.5317372690628482E-2"/>
                  <c:y val="-3.787100769707157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F22-4DEE-8EAB-87CFF72CC2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'24 Q1 - Done'!$B$22:$B$29</c:f>
              <c:strCache>
                <c:ptCount val="8"/>
                <c:pt idx="0">
                  <c:v>Adam Macaluso</c:v>
                </c:pt>
                <c:pt idx="1">
                  <c:v>Andrew Verderber</c:v>
                </c:pt>
                <c:pt idx="2">
                  <c:v>Doruk Ozulu</c:v>
                </c:pt>
                <c:pt idx="3">
                  <c:v>John Dallapiazza</c:v>
                </c:pt>
                <c:pt idx="4">
                  <c:v>Jonathan</c:v>
                </c:pt>
                <c:pt idx="5">
                  <c:v>Paul Heidesch</c:v>
                </c:pt>
                <c:pt idx="6">
                  <c:v>Sam Thompson</c:v>
                </c:pt>
                <c:pt idx="7">
                  <c:v>Scott Hays</c:v>
                </c:pt>
              </c:strCache>
            </c:strRef>
          </c:cat>
          <c:val>
            <c:numRef>
              <c:f>'24 Q1 - Done'!$C$22:$C$29</c:f>
              <c:numCache>
                <c:formatCode>0.0%</c:formatCode>
                <c:ptCount val="8"/>
                <c:pt idx="0">
                  <c:v>4.9644417520844529E-3</c:v>
                </c:pt>
                <c:pt idx="1">
                  <c:v>2.1697005701849934E-2</c:v>
                </c:pt>
                <c:pt idx="2">
                  <c:v>8.8821249043233241E-2</c:v>
                </c:pt>
                <c:pt idx="3">
                  <c:v>0.14506019944717349</c:v>
                </c:pt>
                <c:pt idx="4">
                  <c:v>0.20066554069733036</c:v>
                </c:pt>
                <c:pt idx="5">
                  <c:v>3.2729705644016695E-3</c:v>
                </c:pt>
                <c:pt idx="6">
                  <c:v>0.50494644831970625</c:v>
                </c:pt>
                <c:pt idx="7">
                  <c:v>3.0572144474220721E-2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F22-4DEE-8EAB-87CFF72CC2D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</a:t>
            </a:r>
            <a:r>
              <a:rPr lang="en-US" altLang="zh-CN"/>
              <a:t>op 10 Customers</a:t>
            </a:r>
            <a:endParaRPr lang="en-US"/>
          </a:p>
        </c:rich>
      </c:tx>
      <c:layout>
        <c:manualLayout>
          <c:xMode val="edge"/>
          <c:yMode val="edge"/>
          <c:x val="1.1388888888888885E-3"/>
          <c:y val="2.3147960163516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6426827857154662"/>
          <c:y val="0.17822222222222225"/>
          <c:w val="0.48019638203027282"/>
          <c:h val="0.7022801594245163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'24 Q1 - Done'!$F$37</c:f>
              <c:strCache>
                <c:ptCount val="1"/>
                <c:pt idx="0">
                  <c:v>Sum of MW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 Q1 - Done'!$E$38:$E$45</c:f>
              <c:strCache>
                <c:ptCount val="8"/>
                <c:pt idx="0">
                  <c:v>Wesco</c:v>
                </c:pt>
                <c:pt idx="1">
                  <c:v>BayWa r.e. Solar Systems LLC</c:v>
                </c:pt>
                <c:pt idx="2">
                  <c:v>NextEra Energy Renewable Services II, LLC</c:v>
                </c:pt>
                <c:pt idx="3">
                  <c:v>SCALE MICROGRID SOLUTIONS OPERATING, LLC</c:v>
                </c:pt>
                <c:pt idx="4">
                  <c:v>Williams Solar Holdco, LLC</c:v>
                </c:pt>
                <c:pt idx="5">
                  <c:v>Clearview Solar LLC</c:v>
                </c:pt>
                <c:pt idx="6">
                  <c:v>Ben Milam Solar 2 LLC</c:v>
                </c:pt>
                <c:pt idx="7">
                  <c:v>Greasewood II, LLC</c:v>
                </c:pt>
              </c:strCache>
            </c:strRef>
          </c:cat>
          <c:val>
            <c:numRef>
              <c:f>'24 Q1 - Done'!$F$38:$F$45</c:f>
              <c:numCache>
                <c:formatCode>_(* #,##0_);_(* \(#,##0\);_(* "-"??_);_(@_)</c:formatCode>
                <c:ptCount val="8"/>
                <c:pt idx="0">
                  <c:v>2.5874999999999995</c:v>
                </c:pt>
                <c:pt idx="1">
                  <c:v>3.9247199999999998</c:v>
                </c:pt>
                <c:pt idx="2">
                  <c:v>8.3292350000000006</c:v>
                </c:pt>
                <c:pt idx="3">
                  <c:v>17.152920000000002</c:v>
                </c:pt>
                <c:pt idx="4">
                  <c:v>24.169305000000001</c:v>
                </c:pt>
                <c:pt idx="5">
                  <c:v>70.219079999999991</c:v>
                </c:pt>
                <c:pt idx="6">
                  <c:v>114.67969500000001</c:v>
                </c:pt>
                <c:pt idx="7">
                  <c:v>158.63939999999999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3F-4FBE-AABB-8E1BEC121F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29571728"/>
        <c:axId val="1529569648"/>
      </c:barChart>
      <c:catAx>
        <c:axId val="1529571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69648"/>
        <c:crosses val="autoZero"/>
        <c:auto val="1"/>
        <c:lblAlgn val="ctr"/>
        <c:lblOffset val="100"/>
        <c:noMultiLvlLbl val="0"/>
      </c:catAx>
      <c:valAx>
        <c:axId val="152956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7172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49B-A341-112625151A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49B-A341-112625151A0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>
                        <a:solidFill>
                          <a:sysClr val="windowText" lastClr="000000"/>
                        </a:solidFill>
                      </a:rPr>
                      <a:t>DDP,790</a:t>
                    </a:r>
                    <a:r>
                      <a:rPr lang="en-US" baseline="0">
                        <a:solidFill>
                          <a:sysClr val="windowText" lastClr="000000"/>
                        </a:solidFill>
                      </a:rPr>
                      <a:t> MW</a:t>
                    </a:r>
                    <a:r>
                      <a:rPr lang="en-US">
                        <a:solidFill>
                          <a:sysClr val="windowText" lastClr="000000"/>
                        </a:solidFill>
                      </a:rPr>
                      <a:t>, </a:t>
                    </a:r>
                    <a:fld id="{656CF7EA-8FA1-446D-8544-4C63DE3418D6}" type="VALUE">
                      <a:rPr lang="en-US">
                        <a:solidFill>
                          <a:sysClr val="windowText" lastClr="000000"/>
                        </a:solidFill>
                      </a:rPr>
                      <a:pPr/>
                      <a:t>[VALUE]</a:t>
                    </a:fld>
                    <a:endParaRPr lang="en-US">
                      <a:solidFill>
                        <a:sysClr val="windowText" lastClr="000000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CE6-449B-A341-112625151A0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EXW 1 MW</a:t>
                    </a:r>
                    <a:r>
                      <a:rPr lang="en-US" baseline="0"/>
                      <a:t> - 0.01%</a:t>
                    </a:r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E6-449B-A341-112625151A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'24 Q1 - Done'!$T$13:$T$14</c:f>
              <c:strCache>
                <c:ptCount val="2"/>
                <c:pt idx="0">
                  <c:v>DDP</c:v>
                </c:pt>
                <c:pt idx="1">
                  <c:v>EXW</c:v>
                </c:pt>
              </c:strCache>
            </c:strRef>
          </c:cat>
          <c:val>
            <c:numRef>
              <c:f>'24 Q1 - Done'!$U$13:$U$14</c:f>
              <c:numCache>
                <c:formatCode>0.00%</c:formatCode>
                <c:ptCount val="2"/>
                <c:pt idx="0">
                  <c:v>0.99990000000000001</c:v>
                </c:pt>
                <c:pt idx="1">
                  <c:v>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E6-449B-A341-112625151A0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</a:t>
            </a:r>
            <a:r>
              <a:rPr lang="en-US" altLang="zh-CN"/>
              <a:t>op 10 Customers</a:t>
            </a:r>
            <a:endParaRPr lang="en-US"/>
          </a:p>
        </c:rich>
      </c:tx>
      <c:layout>
        <c:manualLayout>
          <c:xMode val="edge"/>
          <c:yMode val="edge"/>
          <c:x val="1.1388888888888885E-3"/>
          <c:y val="2.3147960163516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5866995806769778"/>
          <c:y val="0.17822222222222225"/>
          <c:w val="0.48019638203027282"/>
          <c:h val="0.7022801594245163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'23 Q1'!$F$37</c:f>
              <c:strCache>
                <c:ptCount val="1"/>
                <c:pt idx="0">
                  <c:v>Sum of MW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'23 Q1'!$E$38:$E$47</c:f>
              <c:strCache>
                <c:ptCount val="10"/>
                <c:pt idx="0">
                  <c:v>Consolidated Electrical Distributors</c:v>
                </c:pt>
                <c:pt idx="1">
                  <c:v>DG Project Construction CO., LLC</c:v>
                </c:pt>
                <c:pt idx="2">
                  <c:v>NextEra Energy Constructors, LLC</c:v>
                </c:pt>
                <c:pt idx="3">
                  <c:v>Sunrun</c:v>
                </c:pt>
                <c:pt idx="4">
                  <c:v>Thunderwolf Energy Center LLC</c:v>
                </c:pt>
                <c:pt idx="5">
                  <c:v>Burns &amp; McDonnell Engineering Company</c:v>
                </c:pt>
                <c:pt idx="6">
                  <c:v>Victory Pass I, LLC</c:v>
                </c:pt>
                <c:pt idx="7">
                  <c:v>Paris Farm Solar, LLC</c:v>
                </c:pt>
                <c:pt idx="8">
                  <c:v>Arica Solar, LLC</c:v>
                </c:pt>
                <c:pt idx="9">
                  <c:v>Neptune Energy Center, LLC</c:v>
                </c:pt>
              </c:strCache>
            </c:strRef>
          </c:cat>
          <c:val>
            <c:numRef>
              <c:f>'23 Q1'!$F$38:$F$47</c:f>
              <c:numCache>
                <c:formatCode>0</c:formatCode>
                <c:ptCount val="10"/>
                <c:pt idx="0">
                  <c:v>20.182139999999993</c:v>
                </c:pt>
                <c:pt idx="1">
                  <c:v>27.909920000000003</c:v>
                </c:pt>
                <c:pt idx="2">
                  <c:v>28.721499999999999</c:v>
                </c:pt>
                <c:pt idx="3">
                  <c:v>43.337520000000005</c:v>
                </c:pt>
                <c:pt idx="4">
                  <c:v>55.396765000000002</c:v>
                </c:pt>
                <c:pt idx="5">
                  <c:v>55.790854999999993</c:v>
                </c:pt>
                <c:pt idx="6">
                  <c:v>130.32701000000003</c:v>
                </c:pt>
                <c:pt idx="7">
                  <c:v>139.24130500000004</c:v>
                </c:pt>
                <c:pt idx="8">
                  <c:v>150.74656499999998</c:v>
                </c:pt>
                <c:pt idx="9">
                  <c:v>179.97949000000003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E7-4408-8960-1A7BC35CC2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29571728"/>
        <c:axId val="1529569648"/>
      </c:barChart>
      <c:catAx>
        <c:axId val="1529571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69648"/>
        <c:crosses val="autoZero"/>
        <c:auto val="1"/>
        <c:lblAlgn val="ctr"/>
        <c:lblOffset val="100"/>
        <c:noMultiLvlLbl val="0"/>
      </c:catAx>
      <c:valAx>
        <c:axId val="152956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7172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MW by Region</a:t>
            </a:r>
          </a:p>
        </c:rich>
      </c:tx>
      <c:layout>
        <c:manualLayout>
          <c:xMode val="edge"/>
          <c:yMode val="edge"/>
          <c:x val="1.2222222222222238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'24 Q2- Done'!$C$2</c:f>
              <c:strCache>
                <c:ptCount val="1"/>
                <c:pt idx="0">
                  <c:v>MW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9E-4FF9-B106-BF50A6AF3E3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D64A513-B8D3-4A08-B9E3-47EC708D4233}" type="VALUE">
                      <a:rPr lang="en-US" b="1">
                        <a:solidFill>
                          <a:sysClr val="windowText" lastClr="000000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09E-4FF9-B106-BF50A6AF3E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 Q2- Done'!$B$3</c:f>
              <c:strCache>
                <c:ptCount val="1"/>
                <c:pt idx="0">
                  <c:v>Utility</c:v>
                </c:pt>
              </c:strCache>
            </c:strRef>
          </c:cat>
          <c:val>
            <c:numRef>
              <c:f>'24 Q2- Done'!$C$3</c:f>
              <c:numCache>
                <c:formatCode>0</c:formatCode>
                <c:ptCount val="1"/>
                <c:pt idx="0">
                  <c:v>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9E-4FF9-B106-BF50A6AF3E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15267775"/>
        <c:axId val="1115279007"/>
      </c:barChart>
      <c:catAx>
        <c:axId val="11152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279007"/>
        <c:crosses val="autoZero"/>
        <c:auto val="1"/>
        <c:lblAlgn val="ctr"/>
        <c:lblOffset val="100"/>
        <c:noMultiLvlLbl val="0"/>
      </c:catAx>
      <c:valAx>
        <c:axId val="111527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267775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Manger By Account</a:t>
            </a:r>
          </a:p>
        </c:rich>
      </c:tx>
      <c:layout>
        <c:manualLayout>
          <c:xMode val="edge"/>
          <c:yMode val="edge"/>
          <c:x val="1.5367891513560789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'24 Q2- Done'!$C$19</c:f>
              <c:strCache>
                <c:ptCount val="1"/>
                <c:pt idx="0">
                  <c:v>Sum of MW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05-4888-990C-936F978C9C7A}"/>
              </c:ext>
            </c:extLst>
          </c:dPt>
          <c:dLbls>
            <c:dLbl>
              <c:idx val="0"/>
              <c:layout>
                <c:manualLayout>
                  <c:x val="-0.16056336458803411"/>
                  <c:y val="2.743694239101709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05-4888-990C-936F978C9C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'24 Q2- Done'!$B$20</c:f>
              <c:strCache>
                <c:ptCount val="1"/>
                <c:pt idx="0">
                  <c:v>Sam Thompson</c:v>
                </c:pt>
              </c:strCache>
            </c:strRef>
          </c:cat>
          <c:val>
            <c:numRef>
              <c:f>'24 Q2- Done'!$C$20</c:f>
              <c:numCache>
                <c:formatCode>0.00%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05-4888-990C-936F978C9C7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Customers</a:t>
            </a:r>
          </a:p>
        </c:rich>
      </c:tx>
      <c:layout>
        <c:manualLayout>
          <c:xMode val="edge"/>
          <c:yMode val="edge"/>
          <c:x val="1.1388888888888885E-3"/>
          <c:y val="2.3147960163516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6426827857154662"/>
          <c:y val="0.17822222222222225"/>
          <c:w val="0.48019638203027282"/>
          <c:h val="0.7022801594245163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'24 Q2- Done'!$F$37</c:f>
              <c:strCache>
                <c:ptCount val="1"/>
                <c:pt idx="0">
                  <c:v>Sum of MW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 Q2- Done'!$E$38:$E$39</c:f>
              <c:strCache>
                <c:ptCount val="2"/>
                <c:pt idx="0">
                  <c:v>Florida Power &amp; Light Company</c:v>
                </c:pt>
                <c:pt idx="1">
                  <c:v>NextEra Energy Constructors, LLC</c:v>
                </c:pt>
              </c:strCache>
            </c:strRef>
          </c:cat>
          <c:val>
            <c:numRef>
              <c:f>'24 Q2- Done'!$F$38:$F$39</c:f>
              <c:numCache>
                <c:formatCode>_(* #,##0_);_(* \(#,##0\);_(* "-"??_);_(@_)</c:formatCode>
                <c:ptCount val="2"/>
                <c:pt idx="0">
                  <c:v>123.83405999999998</c:v>
                </c:pt>
                <c:pt idx="1">
                  <c:v>478.67104499999976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AC-4533-AA0C-E519CF06E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29571728"/>
        <c:axId val="1529569648"/>
      </c:barChart>
      <c:catAx>
        <c:axId val="1529571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69648"/>
        <c:crosses val="autoZero"/>
        <c:auto val="1"/>
        <c:lblAlgn val="ctr"/>
        <c:lblOffset val="100"/>
        <c:noMultiLvlLbl val="0"/>
      </c:catAx>
      <c:valAx>
        <c:axId val="152956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7172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00FFFF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6B-4FC0-B96D-74C666C7F114}"/>
              </c:ext>
            </c:extLst>
          </c:dPt>
          <c:dLbls>
            <c:dLbl>
              <c:idx val="0"/>
              <c:layout>
                <c:manualLayout>
                  <c:x val="1.3515601686917365E-2"/>
                  <c:y val="-0.21049017559438307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ysClr val="windowText" lastClr="000000"/>
                        </a:solidFill>
                      </a:rPr>
                      <a:t>DDP,</a:t>
                    </a:r>
                    <a:r>
                      <a:rPr lang="en-US" baseline="0">
                        <a:solidFill>
                          <a:sysClr val="windowText" lastClr="000000"/>
                        </a:solidFill>
                      </a:rPr>
                      <a:t> 603 MW</a:t>
                    </a:r>
                  </a:p>
                  <a:p>
                    <a:r>
                      <a:rPr lang="en-US">
                        <a:solidFill>
                          <a:sysClr val="windowText" lastClr="000000"/>
                        </a:solidFill>
                      </a:rPr>
                      <a:t>MW, </a:t>
                    </a:r>
                    <a:fld id="{656CF7EA-8FA1-446D-8544-4C63DE3418D6}" type="VALUE">
                      <a:rPr lang="en-US">
                        <a:solidFill>
                          <a:sysClr val="windowText" lastClr="000000"/>
                        </a:solidFill>
                      </a:rPr>
                      <a:pPr/>
                      <a:t>[VALUE]</a:t>
                    </a:fld>
                    <a:endParaRPr lang="en-US">
                      <a:solidFill>
                        <a:sysClr val="windowText" lastClr="000000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624962699067785"/>
                      <c:h val="0.160085504685128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56B-4FC0-B96D-74C666C7F1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'24 Q2- Done'!$T$13</c:f>
              <c:strCache>
                <c:ptCount val="1"/>
                <c:pt idx="0">
                  <c:v>DDP</c:v>
                </c:pt>
              </c:strCache>
            </c:strRef>
          </c:cat>
          <c:val>
            <c:numRef>
              <c:f>'24 Q2- Done'!$U$13</c:f>
              <c:numCache>
                <c:formatCode>0.00%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6B-4FC0-B96D-74C666C7F11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00FFFF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9C-4D83-9FCE-D257F6B3B6AA}"/>
              </c:ext>
            </c:extLst>
          </c:dPt>
          <c:dLbls>
            <c:dLbl>
              <c:idx val="0"/>
              <c:layout>
                <c:manualLayout>
                  <c:x val="1.3515601686917365E-2"/>
                  <c:y val="-0.21049017559438307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ysClr val="windowText" lastClr="000000"/>
                        </a:solidFill>
                      </a:rPr>
                      <a:t>DDP,</a:t>
                    </a:r>
                    <a:r>
                      <a:rPr lang="en-US" baseline="0">
                        <a:solidFill>
                          <a:sysClr val="windowText" lastClr="000000"/>
                        </a:solidFill>
                      </a:rPr>
                      <a:t> 762 MW</a:t>
                    </a:r>
                  </a:p>
                  <a:p>
                    <a:r>
                      <a:rPr lang="en-US">
                        <a:solidFill>
                          <a:sysClr val="windowText" lastClr="000000"/>
                        </a:solidFill>
                      </a:rPr>
                      <a:t>MW, </a:t>
                    </a:r>
                    <a:fld id="{656CF7EA-8FA1-446D-8544-4C63DE3418D6}" type="VALUE">
                      <a:rPr lang="en-US">
                        <a:solidFill>
                          <a:sysClr val="windowText" lastClr="000000"/>
                        </a:solidFill>
                      </a:rPr>
                      <a:pPr/>
                      <a:t>[VALUE]</a:t>
                    </a:fld>
                    <a:endParaRPr lang="en-US">
                      <a:solidFill>
                        <a:sysClr val="windowText" lastClr="000000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624962699067785"/>
                      <c:h val="0.160085504685128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39C-4D83-9FCE-D257F6B3B6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'24 Q3- Done'!$T$13</c:f>
              <c:strCache>
                <c:ptCount val="1"/>
                <c:pt idx="0">
                  <c:v>DDP</c:v>
                </c:pt>
              </c:strCache>
            </c:strRef>
          </c:cat>
          <c:val>
            <c:numRef>
              <c:f>'24 Q3- Done'!$U$13</c:f>
              <c:numCache>
                <c:formatCode>0.00%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9C-4D83-9FCE-D257F6B3B6A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MW by Region</a:t>
            </a:r>
          </a:p>
        </c:rich>
      </c:tx>
      <c:layout>
        <c:manualLayout>
          <c:xMode val="edge"/>
          <c:yMode val="edge"/>
          <c:x val="1.2222222222222238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'24 Q3- Done'!$C$2</c:f>
              <c:strCache>
                <c:ptCount val="1"/>
                <c:pt idx="0">
                  <c:v>MW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C6-4735-8368-3EFC449F597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D64A513-B8D3-4A08-B9E3-47EC708D4233}" type="VALUE">
                      <a:rPr lang="en-US" b="1">
                        <a:solidFill>
                          <a:sysClr val="windowText" lastClr="000000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0C6-4735-8368-3EFC449F59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 Q3- Done'!$B$3</c:f>
              <c:strCache>
                <c:ptCount val="1"/>
                <c:pt idx="0">
                  <c:v>Utility</c:v>
                </c:pt>
              </c:strCache>
            </c:strRef>
          </c:cat>
          <c:val>
            <c:numRef>
              <c:f>'24 Q3- Done'!$C$3</c:f>
              <c:numCache>
                <c:formatCode>0</c:formatCode>
                <c:ptCount val="1"/>
                <c:pt idx="0">
                  <c:v>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C6-4735-8368-3EFC449F597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15267775"/>
        <c:axId val="1115279007"/>
      </c:barChart>
      <c:catAx>
        <c:axId val="11152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279007"/>
        <c:crosses val="autoZero"/>
        <c:auto val="1"/>
        <c:lblAlgn val="ctr"/>
        <c:lblOffset val="100"/>
        <c:noMultiLvlLbl val="0"/>
      </c:catAx>
      <c:valAx>
        <c:axId val="111527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267775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Customers</a:t>
            </a:r>
          </a:p>
        </c:rich>
      </c:tx>
      <c:layout>
        <c:manualLayout>
          <c:xMode val="edge"/>
          <c:yMode val="edge"/>
          <c:x val="1.1388888888888885E-3"/>
          <c:y val="2.3147960163516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6426827857154662"/>
          <c:y val="0.17822222222222225"/>
          <c:w val="0.48019638203027282"/>
          <c:h val="0.7022801594245163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'24 Q3'!$F$37</c:f>
              <c:strCache>
                <c:ptCount val="1"/>
                <c:pt idx="0">
                  <c:v>Sum of MW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 Q3'!$E$38:$E$39</c:f>
              <c:strCache>
                <c:ptCount val="2"/>
                <c:pt idx="0">
                  <c:v>Florida Power &amp; Light Company</c:v>
                </c:pt>
                <c:pt idx="1">
                  <c:v>NextEra Energy Constructors, LLC</c:v>
                </c:pt>
              </c:strCache>
            </c:strRef>
          </c:cat>
          <c:val>
            <c:numRef>
              <c:f>'24 Q3'!$F$38:$F$39</c:f>
              <c:numCache>
                <c:formatCode>_(* #,##0_);_(* \(#,##0\);_(* "-"??_);_(@_)</c:formatCode>
                <c:ptCount val="2"/>
                <c:pt idx="0">
                  <c:v>398.35612499999996</c:v>
                </c:pt>
                <c:pt idx="1">
                  <c:v>363.50686499999989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F3-46B5-B963-FA083B223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29571728"/>
        <c:axId val="1529569648"/>
      </c:barChart>
      <c:catAx>
        <c:axId val="1529571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69648"/>
        <c:crosses val="autoZero"/>
        <c:auto val="1"/>
        <c:lblAlgn val="ctr"/>
        <c:lblOffset val="100"/>
        <c:noMultiLvlLbl val="0"/>
      </c:catAx>
      <c:valAx>
        <c:axId val="152956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7172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Manger By Account</a:t>
            </a:r>
          </a:p>
        </c:rich>
      </c:tx>
      <c:layout>
        <c:manualLayout>
          <c:xMode val="edge"/>
          <c:yMode val="edge"/>
          <c:x val="1.5367891513560789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'24 Q3'!$C$19</c:f>
              <c:strCache>
                <c:ptCount val="1"/>
                <c:pt idx="0">
                  <c:v>Sum of MW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1B-45C9-A4BC-7C827DBD0A0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1B-45C9-A4BC-7C827DBD0A0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'24 Q3'!$B$20:$B$21</c:f>
              <c:strCache>
                <c:ptCount val="2"/>
                <c:pt idx="1">
                  <c:v>Sam Thompson</c:v>
                </c:pt>
              </c:strCache>
            </c:strRef>
          </c:cat>
          <c:val>
            <c:numRef>
              <c:f>'24 Q3'!$C$20:$C$21</c:f>
              <c:numCache>
                <c:formatCode>0.00%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1B-45C9-A4BC-7C827DBD0A0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MW by Region</a:t>
            </a:r>
          </a:p>
        </c:rich>
      </c:tx>
      <c:layout>
        <c:manualLayout>
          <c:xMode val="edge"/>
          <c:yMode val="edge"/>
          <c:x val="1.2222222222222238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'24 Q4-Done'!$C$2</c:f>
              <c:strCache>
                <c:ptCount val="1"/>
                <c:pt idx="0">
                  <c:v>MW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98-4D47-BF39-56F0A3A4C2D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D64A513-B8D3-4A08-B9E3-47EC708D4233}" type="VALUE">
                      <a:rPr lang="en-US" b="1">
                        <a:solidFill>
                          <a:sysClr val="windowText" lastClr="000000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E98-4D47-BF39-56F0A3A4C2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 Q4-Done'!$B$3</c:f>
              <c:strCache>
                <c:ptCount val="1"/>
                <c:pt idx="0">
                  <c:v>Utility</c:v>
                </c:pt>
              </c:strCache>
            </c:strRef>
          </c:cat>
          <c:val>
            <c:numRef>
              <c:f>'24 Q4-Done'!$C$3</c:f>
              <c:numCache>
                <c:formatCode>0</c:formatCode>
                <c:ptCount val="1"/>
                <c:pt idx="0">
                  <c:v>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98-4D47-BF39-56F0A3A4C2D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15267775"/>
        <c:axId val="1115279007"/>
      </c:barChart>
      <c:catAx>
        <c:axId val="11152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279007"/>
        <c:crosses val="autoZero"/>
        <c:auto val="1"/>
        <c:lblAlgn val="ctr"/>
        <c:lblOffset val="100"/>
        <c:noMultiLvlLbl val="0"/>
      </c:catAx>
      <c:valAx>
        <c:axId val="111527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267775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Manger By Account</a:t>
            </a:r>
          </a:p>
        </c:rich>
      </c:tx>
      <c:layout>
        <c:manualLayout>
          <c:xMode val="edge"/>
          <c:yMode val="edge"/>
          <c:x val="1.5367891513560789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'24 Q4-Done'!$C$19</c:f>
              <c:strCache>
                <c:ptCount val="1"/>
                <c:pt idx="0">
                  <c:v>Sum of MW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87-46A0-85D9-574790DB5DB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'24 Q4-Done'!$B$20</c:f>
              <c:strCache>
                <c:ptCount val="1"/>
                <c:pt idx="0">
                  <c:v>Sam Thompson</c:v>
                </c:pt>
              </c:strCache>
            </c:strRef>
          </c:cat>
          <c:val>
            <c:numRef>
              <c:f>'24 Q4-Done'!$C$20</c:f>
              <c:numCache>
                <c:formatCode>0.00%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87-46A0-85D9-574790DB5DB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6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7A3-4C9E-B4C3-32C9D1CB30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7A3-4C9E-B4C3-32C9D1CB30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7A3-4C9E-B4C3-32C9D1CB3021}"/>
              </c:ext>
            </c:extLst>
          </c:dPt>
          <c:dLbls>
            <c:dLbl>
              <c:idx val="0"/>
              <c:layout>
                <c:manualLayout>
                  <c:x val="-4.5590781345138345E-2"/>
                  <c:y val="-0.23224122042765488"/>
                </c:manualLayout>
              </c:layout>
              <c:tx>
                <c:rich>
                  <a:bodyPr/>
                  <a:lstStyle/>
                  <a:p>
                    <a:fld id="{CE700A90-1153-47D5-9D3F-433A9E0A9D25}" type="CATEGORYNAME">
                      <a:rPr lang="en-US"/>
                      <a:pPr/>
                      <a:t>[CATEGORY NAME]</a:t>
                    </a:fld>
                    <a:r>
                      <a:rPr lang="en-US"/>
                      <a:t> 852 MW</a:t>
                    </a:r>
                    <a:r>
                      <a:rPr lang="en-US" baseline="0"/>
                      <a:t>, </a:t>
                    </a:r>
                    <a:fld id="{F9C7DD59-369F-4529-A73F-15F841B52F88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7A3-4C9E-B4C3-32C9D1CB3021}"/>
                </c:ext>
              </c:extLst>
            </c:dLbl>
            <c:dLbl>
              <c:idx val="1"/>
              <c:layout>
                <c:manualLayout>
                  <c:x val="-0.18027406036551549"/>
                  <c:y val="4.997305093675751E-2"/>
                </c:manualLayout>
              </c:layout>
              <c:tx>
                <c:rich>
                  <a:bodyPr/>
                  <a:lstStyle/>
                  <a:p>
                    <a:fld id="{AED04A32-5B93-4F92-8B84-76A017850C88}" type="CATEGORYNAME">
                      <a:rPr lang="en-US"/>
                      <a:pPr/>
                      <a:t>[CATEGORY NAME]</a:t>
                    </a:fld>
                    <a:r>
                      <a:rPr lang="en-US"/>
                      <a:t> 29</a:t>
                    </a:r>
                    <a:r>
                      <a:rPr lang="en-US" baseline="0"/>
                      <a:t> </a:t>
                    </a:r>
                    <a:r>
                      <a:rPr lang="en-US"/>
                      <a:t>MW</a:t>
                    </a:r>
                    <a:r>
                      <a:rPr lang="en-US" baseline="0"/>
                      <a:t>, </a:t>
                    </a:r>
                    <a:fld id="{971D6AE1-7FE3-4101-B904-1948D5BE6DE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7A3-4C9E-B4C3-32C9D1CB3021}"/>
                </c:ext>
              </c:extLst>
            </c:dLbl>
            <c:dLbl>
              <c:idx val="2"/>
              <c:layout>
                <c:manualLayout>
                  <c:x val="0.15383934509650221"/>
                  <c:y val="6.4718124910422125E-3"/>
                </c:manualLayout>
              </c:layout>
              <c:tx>
                <c:rich>
                  <a:bodyPr/>
                  <a:lstStyle/>
                  <a:p>
                    <a:fld id="{5765749C-18B1-4B90-A68B-ED9BB8E70CD4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 0.29 MW, </a:t>
                    </a:r>
                    <a:fld id="{00604BD3-46CC-4003-BA96-4C0CCFC9C8F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7A3-4C9E-B4C3-32C9D1CB30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'23 Q1'!$V$14:$V$16</c:f>
              <c:strCache>
                <c:ptCount val="3"/>
                <c:pt idx="0">
                  <c:v>DDP</c:v>
                </c:pt>
                <c:pt idx="1">
                  <c:v>EXW</c:v>
                </c:pt>
                <c:pt idx="2">
                  <c:v>CIF</c:v>
                </c:pt>
              </c:strCache>
            </c:strRef>
          </c:cat>
          <c:val>
            <c:numRef>
              <c:f>'23 Q1'!$W$14:$W$16</c:f>
              <c:numCache>
                <c:formatCode>0.00%</c:formatCode>
                <c:ptCount val="3"/>
                <c:pt idx="0">
                  <c:v>0.96499999999999997</c:v>
                </c:pt>
                <c:pt idx="1">
                  <c:v>3.4700000000000002E-2</c:v>
                </c:pt>
                <c:pt idx="2">
                  <c:v>2.9999999999999997E-4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7A3-4C9E-B4C3-32C9D1CB302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00FFFF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14-44A3-A802-A0834F3C28FA}"/>
              </c:ext>
            </c:extLst>
          </c:dPt>
          <c:dLbls>
            <c:dLbl>
              <c:idx val="0"/>
              <c:layout>
                <c:manualLayout>
                  <c:x val="1.3515601686917365E-2"/>
                  <c:y val="-0.21049017559438307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ysClr val="windowText" lastClr="000000"/>
                        </a:solidFill>
                      </a:rPr>
                      <a:t>DDP,</a:t>
                    </a:r>
                    <a:r>
                      <a:rPr lang="en-US" baseline="0">
                        <a:solidFill>
                          <a:sysClr val="windowText" lastClr="000000"/>
                        </a:solidFill>
                      </a:rPr>
                      <a:t> 303 MW</a:t>
                    </a:r>
                  </a:p>
                  <a:p>
                    <a:r>
                      <a:rPr lang="en-US">
                        <a:solidFill>
                          <a:sysClr val="windowText" lastClr="000000"/>
                        </a:solidFill>
                      </a:rPr>
                      <a:t>MW, </a:t>
                    </a:r>
                    <a:fld id="{656CF7EA-8FA1-446D-8544-4C63DE3418D6}" type="VALUE">
                      <a:rPr lang="en-US">
                        <a:solidFill>
                          <a:sysClr val="windowText" lastClr="000000"/>
                        </a:solidFill>
                      </a:rPr>
                      <a:pPr/>
                      <a:t>[VALUE]</a:t>
                    </a:fld>
                    <a:endParaRPr lang="en-US">
                      <a:solidFill>
                        <a:sysClr val="windowText" lastClr="000000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624962699067785"/>
                      <c:h val="0.160085504685128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514-44A3-A802-A0834F3C28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'24 Q4-Done'!$T$13</c:f>
              <c:strCache>
                <c:ptCount val="1"/>
                <c:pt idx="0">
                  <c:v>DDP</c:v>
                </c:pt>
              </c:strCache>
            </c:strRef>
          </c:cat>
          <c:val>
            <c:numRef>
              <c:f>'24 Q4-Done'!$U$13</c:f>
              <c:numCache>
                <c:formatCode>0.00%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14-44A3-A802-A0834F3C28F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Customers</a:t>
            </a:r>
          </a:p>
        </c:rich>
      </c:tx>
      <c:layout>
        <c:manualLayout>
          <c:xMode val="edge"/>
          <c:yMode val="edge"/>
          <c:x val="1.1388888888888885E-3"/>
          <c:y val="2.3147960163516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6426827857154662"/>
          <c:y val="0.17822222222222225"/>
          <c:w val="0.48019638203027282"/>
          <c:h val="0.7022801594245163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'24 Q4-Done'!$F$37</c:f>
              <c:strCache>
                <c:ptCount val="1"/>
                <c:pt idx="0">
                  <c:v>Sum of MW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 Q4-Done'!$E$38</c:f>
              <c:strCache>
                <c:ptCount val="1"/>
                <c:pt idx="0">
                  <c:v>NextEra Energy Constructors, LLC</c:v>
                </c:pt>
              </c:strCache>
            </c:strRef>
          </c:cat>
          <c:val>
            <c:numRef>
              <c:f>'24 Q4-Done'!$F$38</c:f>
              <c:numCache>
                <c:formatCode>_(* #,##0_);_(* \(#,##0\);_(* "-"??_);_(@_)</c:formatCode>
                <c:ptCount val="1"/>
                <c:pt idx="0">
                  <c:v>302.70023999999995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14-44E3-850A-8DEAF306A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29571728"/>
        <c:axId val="1529569648"/>
      </c:barChart>
      <c:catAx>
        <c:axId val="1529571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69648"/>
        <c:crosses val="autoZero"/>
        <c:auto val="1"/>
        <c:lblAlgn val="ctr"/>
        <c:lblOffset val="100"/>
        <c:noMultiLvlLbl val="0"/>
      </c:catAx>
      <c:valAx>
        <c:axId val="152956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7172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Total</a:t>
            </a:r>
            <a:r>
              <a:rPr lang="en-US" b="1" baseline="0"/>
              <a:t> Inventory Clearance Booked for Q3 (MW)</a:t>
            </a:r>
            <a:r>
              <a:rPr lang="en-US" b="1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634259259259263"/>
          <c:w val="0.88586351706036748"/>
          <c:h val="0.734776538349372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1C-48C2-A296-0BCB352E425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1C-48C2-A296-0BCB352E425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01C-48C2-A296-0BCB352E425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1C-48C2-A296-0BCB352E425C}"/>
              </c:ext>
            </c:extLst>
          </c:dPt>
          <c:dLbls>
            <c:dLbl>
              <c:idx val="1"/>
              <c:layout>
                <c:manualLayout>
                  <c:x val="-5.0925337632079971E-17"/>
                  <c:y val="2.604166666666666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1C-48C2-A296-0BCB352E42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'Q3 Inventory Clearance'!$B$14:$B$17</c:f>
              <c:strCache>
                <c:ptCount val="4"/>
                <c:pt idx="0">
                  <c:v>Module-Utility</c:v>
                </c:pt>
                <c:pt idx="1">
                  <c:v>C&amp;I</c:v>
                </c:pt>
                <c:pt idx="2">
                  <c:v>Distribution</c:v>
                </c:pt>
                <c:pt idx="3">
                  <c:v>TrinaPro</c:v>
                </c:pt>
              </c:strCache>
            </c:strRef>
          </c:cat>
          <c:val>
            <c:numRef>
              <c:f>'Q3 Inventory Clearance'!$C$14:$C$17</c:f>
              <c:numCache>
                <c:formatCode>General</c:formatCode>
                <c:ptCount val="4"/>
                <c:pt idx="0">
                  <c:v>0</c:v>
                </c:pt>
                <c:pt idx="1">
                  <c:v>7</c:v>
                </c:pt>
                <c:pt idx="2">
                  <c:v>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1C-48C2-A296-0BCB352E425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9689983"/>
        <c:axId val="119679903"/>
      </c:barChart>
      <c:scatterChart>
        <c:scatterStyle val="lineMarker"/>
        <c:varyColors val="0"/>
        <c:ser>
          <c:idx val="1"/>
          <c:order val="1"/>
          <c:tx>
            <c:strRef>
              <c:f>'Q3 Inventory Clearance'!$B$18</c:f>
              <c:strCache>
                <c:ptCount val="1"/>
                <c:pt idx="0">
                  <c:v>Clearance Inventory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56666666666666665"/>
                  <c:y val="-7.646382025522671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Total Inventory Clearance Limit:</a:t>
                    </a:r>
                    <a:r>
                      <a:rPr lang="en-US" baseline="0"/>
                      <a:t> </a:t>
                    </a:r>
                    <a:fld id="{0BE0B541-9C5F-4E29-8D22-76B1E20D06D5}" type="YVALUE">
                      <a:rPr lang="en-US"/>
                      <a:pPr>
                        <a:defRPr sz="1050" b="1">
                          <a:solidFill>
                            <a:schemeClr val="accent2"/>
                          </a:solidFill>
                        </a:defRPr>
                      </a:pPr>
                      <a:t>[Y VALUE]</a:t>
                    </a:fld>
                    <a:r>
                      <a:rPr lang="en-US"/>
                      <a:t> MW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614129483814525"/>
                      <c:h val="0.185850529459679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01C-48C2-A296-0BCB352E42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Dir val="x"/>
            <c:errBarType val="plus"/>
            <c:errValType val="fixedVal"/>
            <c:noEndCap val="1"/>
            <c:val val="4"/>
            <c:spPr>
              <a:noFill/>
              <a:ln w="4127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Lit>
              <c:formatCode>General</c:formatCode>
              <c:ptCount val="1"/>
              <c:pt idx="0">
                <c:v>0.5</c:v>
              </c:pt>
            </c:numLit>
          </c:xVal>
          <c:yVal>
            <c:numRef>
              <c:f>'Q3 Inventory Clearance'!$C$18</c:f>
              <c:numCache>
                <c:formatCode>General</c:formatCode>
                <c:ptCount val="1"/>
                <c:pt idx="0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901C-48C2-A296-0BCB352E4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689983"/>
        <c:axId val="119679903"/>
      </c:scatterChart>
      <c:catAx>
        <c:axId val="119689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679903"/>
        <c:crosses val="autoZero"/>
        <c:auto val="1"/>
        <c:lblAlgn val="ctr"/>
        <c:lblOffset val="100"/>
        <c:noMultiLvlLbl val="0"/>
      </c:catAx>
      <c:valAx>
        <c:axId val="119679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689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Q3</a:t>
            </a:r>
            <a:r>
              <a:rPr lang="en-US" baseline="0"/>
              <a:t> Inventory Clearance Modules Booked</a:t>
            </a:r>
            <a:endParaRPr lang="en-US"/>
          </a:p>
        </c:rich>
      </c:tx>
      <c:layout>
        <c:manualLayout>
          <c:xMode val="edge"/>
          <c:yMode val="edge"/>
          <c:x val="1.1388888888888885E-3"/>
          <c:y val="2.3147960163516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6426827857154662"/>
          <c:y val="0.17822222222222225"/>
          <c:w val="0.48019638203027282"/>
          <c:h val="0.7022801594245163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'Q3 Inv Clearnace Module Types'!$F$37</c:f>
              <c:strCache>
                <c:ptCount val="1"/>
                <c:pt idx="0">
                  <c:v>Sum of MW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'Q3 Inv Clearnace Module Types'!$E$38:$E$40</c:f>
              <c:strCache>
                <c:ptCount val="3"/>
                <c:pt idx="0">
                  <c:v>DEG18MC.20</c:v>
                </c:pt>
                <c:pt idx="1">
                  <c:v>NEG19RC.20</c:v>
                </c:pt>
                <c:pt idx="2">
                  <c:v>DE09C.07</c:v>
                </c:pt>
              </c:strCache>
            </c:strRef>
          </c:cat>
          <c:val>
            <c:numRef>
              <c:f>'Q3 Inv Clearnace Module Types'!$F$38:$F$40</c:f>
              <c:numCache>
                <c:formatCode>_(* #,##0_);_(* \(#,##0\);_(* "-"??_);_(@_)</c:formatCode>
                <c:ptCount val="3"/>
                <c:pt idx="0" formatCode="General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59-4F91-A6FC-A059DA9C2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29571728"/>
        <c:axId val="1529569648"/>
      </c:barChart>
      <c:catAx>
        <c:axId val="1529571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69648"/>
        <c:crosses val="autoZero"/>
        <c:auto val="1"/>
        <c:lblAlgn val="ctr"/>
        <c:lblOffset val="100"/>
        <c:noMultiLvlLbl val="0"/>
      </c:catAx>
      <c:valAx>
        <c:axId val="152956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7172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</a:t>
            </a:r>
            <a:r>
              <a:rPr lang="en-US" baseline="0"/>
              <a:t> Released for Q3 - 1034MW</a:t>
            </a:r>
            <a:endParaRPr lang="en-US"/>
          </a:p>
        </c:rich>
      </c:tx>
      <c:layout>
        <c:manualLayout>
          <c:xMode val="edge"/>
          <c:yMode val="edge"/>
          <c:x val="0.24309011373578301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Delivered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A7CCA0C6-2423-484D-9908-C650C113ECC2}" type="VALUE">
                      <a:rPr lang="en-US"/>
                      <a:pPr/>
                      <a:t>[VALUE]</a:t>
                    </a:fld>
                    <a:r>
                      <a:rPr lang="en-US"/>
                      <a:t>MW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2B6-4906-96D4-77909A12D9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</c:f>
              <c:numCache>
                <c:formatCode>General</c:formatCode>
                <c:ptCount val="1"/>
                <c:pt idx="0">
                  <c:v>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B6-4906-96D4-77909A12D957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Released but not delivered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01EFF37C-DDBA-49D8-9671-1C862CA319DE}" type="VALUE">
                      <a:rPr lang="en-US"/>
                      <a:pPr/>
                      <a:t>[VALUE]</a:t>
                    </a:fld>
                    <a:r>
                      <a:rPr lang="en-US"/>
                      <a:t>MW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2B6-4906-96D4-77909A12D9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</c:f>
              <c:numCache>
                <c:formatCode>General</c:formatCode>
                <c:ptCount val="1"/>
                <c:pt idx="0">
                  <c:v>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B6-4906-96D4-77909A12D95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39538959"/>
        <c:axId val="1339532719"/>
      </c:barChart>
      <c:catAx>
        <c:axId val="1339538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532719"/>
        <c:crosses val="autoZero"/>
        <c:auto val="1"/>
        <c:lblAlgn val="ctr"/>
        <c:lblOffset val="100"/>
        <c:noMultiLvlLbl val="0"/>
      </c:catAx>
      <c:valAx>
        <c:axId val="1339532719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538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MW</a:t>
            </a:r>
            <a:r>
              <a:rPr lang="en-US" baseline="0"/>
              <a:t> Supposed Be Released - 923MW </a:t>
            </a:r>
            <a:endParaRPr lang="en-US"/>
          </a:p>
        </c:rich>
      </c:tx>
      <c:layout>
        <c:manualLayout>
          <c:xMode val="edge"/>
          <c:yMode val="edge"/>
          <c:x val="0.1471248906386701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Sheet1!$L$2</c:f>
              <c:strCache>
                <c:ptCount val="1"/>
                <c:pt idx="0">
                  <c:v>Released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75-49E0-80D5-71CCFF2FE1A0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5D25B82A-227B-4F72-AD9D-89A887F93D70}" type="VALUE">
                      <a:rPr lang="en-US"/>
                      <a:pPr/>
                      <a:t>[VALUE]</a:t>
                    </a:fld>
                    <a:r>
                      <a:rPr lang="en-US"/>
                      <a:t>MW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475-49E0-80D5-71CCFF2FE1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Sheet1!$M$2</c:f>
              <c:numCache>
                <c:formatCode>General</c:formatCode>
                <c:ptCount val="1"/>
                <c:pt idx="0">
                  <c:v>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75-49E0-80D5-71CCFF2FE1A0}"/>
            </c:ext>
          </c:extLst>
        </c:ser>
        <c:ser>
          <c:idx val="1"/>
          <c:order val="1"/>
          <c:tx>
            <c:strRef>
              <c:f>Sheet1!$L$3</c:f>
              <c:strCache>
                <c:ptCount val="1"/>
                <c:pt idx="0">
                  <c:v>Remainder to be Released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BF4ED9FA-1C42-4D2D-A4B3-26FF5635B697}" type="VALUE">
                      <a:rPr lang="en-US"/>
                      <a:pPr/>
                      <a:t>[VALUE]</a:t>
                    </a:fld>
                    <a:r>
                      <a:rPr lang="en-US"/>
                      <a:t>MW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475-49E0-80D5-71CCFF2FE1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Sheet1!$M$3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75-49E0-80D5-71CCFF2FE1A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39535631"/>
        <c:axId val="1339524815"/>
      </c:barChart>
      <c:catAx>
        <c:axId val="13395356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524815"/>
        <c:crosses val="autoZero"/>
        <c:auto val="1"/>
        <c:lblAlgn val="ctr"/>
        <c:lblOffset val="100"/>
        <c:noMultiLvlLbl val="0"/>
      </c:catAx>
      <c:valAx>
        <c:axId val="1339524815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535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Q2 Delivery</a:t>
            </a:r>
            <a:r>
              <a:rPr lang="en-US" baseline="0"/>
              <a:t> Status (in MW)</a:t>
            </a:r>
            <a:endParaRPr lang="en-US"/>
          </a:p>
        </c:rich>
      </c:tx>
      <c:layout>
        <c:manualLayout>
          <c:xMode val="edge"/>
          <c:yMode val="edge"/>
          <c:x val="0.28171522309711289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Sheet1!$L$19</c:f>
              <c:strCache>
                <c:ptCount val="1"/>
                <c:pt idx="0">
                  <c:v>Delivered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Sheet1!$M$19</c:f>
              <c:numCache>
                <c:formatCode>General</c:formatCode>
                <c:ptCount val="1"/>
                <c:pt idx="0">
                  <c:v>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14-47BA-894E-D530B153A4A5}"/>
            </c:ext>
          </c:extLst>
        </c:ser>
        <c:ser>
          <c:idx val="1"/>
          <c:order val="1"/>
          <c:tx>
            <c:strRef>
              <c:f>Sheet1!$L$20</c:f>
              <c:strCache>
                <c:ptCount val="1"/>
                <c:pt idx="0">
                  <c:v>Released But Not Delv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Sheet1!$M$20</c:f>
              <c:numCache>
                <c:formatCode>General</c:formatCode>
                <c:ptCount val="1"/>
                <c:pt idx="0">
                  <c:v>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14-47BA-894E-D530B153A4A5}"/>
            </c:ext>
          </c:extLst>
        </c:ser>
        <c:ser>
          <c:idx val="2"/>
          <c:order val="2"/>
          <c:tx>
            <c:strRef>
              <c:f>Sheet1!$L$21</c:f>
              <c:strCache>
                <c:ptCount val="1"/>
                <c:pt idx="0">
                  <c:v>Remaining to Target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Sheet1!$M$21</c:f>
              <c:numCache>
                <c:formatCode>General</c:formatCode>
                <c:ptCount val="1"/>
                <c:pt idx="0">
                  <c:v>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14-47BA-894E-D530B153A4A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96699183"/>
        <c:axId val="1396694191"/>
      </c:barChart>
      <c:catAx>
        <c:axId val="1396699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6694191"/>
        <c:crosses val="autoZero"/>
        <c:auto val="1"/>
        <c:lblAlgn val="ctr"/>
        <c:lblOffset val="100"/>
        <c:noMultiLvlLbl val="0"/>
      </c:catAx>
      <c:valAx>
        <c:axId val="139669419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669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Manger By Account</a:t>
            </a:r>
          </a:p>
        </c:rich>
      </c:tx>
      <c:layout>
        <c:manualLayout>
          <c:xMode val="edge"/>
          <c:yMode val="edge"/>
          <c:x val="1.5367891513560789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MW by Region</a:t>
            </a:r>
          </a:p>
        </c:rich>
      </c:tx>
      <c:layout>
        <c:manualLayout>
          <c:xMode val="edge"/>
          <c:yMode val="edge"/>
          <c:x val="1.2222222222222238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'[Q3 BOOKED 07.07.xlsb]23 Q2.1-DONE'!$C$2</c:f>
              <c:strCache>
                <c:ptCount val="1"/>
                <c:pt idx="0">
                  <c:v>MW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8D-4BA0-9204-E330CC55AA2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b="1" dirty="0">
                        <a:solidFill>
                          <a:sysClr val="windowText" lastClr="000000"/>
                        </a:solidFill>
                      </a:rPr>
                      <a:t>964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8D-4BA0-9204-E330CC55AA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'[Q3 BOOKED 07.07.xlsb]23 Q2.1-DONE'!$B$3:$B$5</c:f>
              <c:strCache>
                <c:ptCount val="3"/>
                <c:pt idx="0">
                  <c:v>Utility</c:v>
                </c:pt>
                <c:pt idx="1">
                  <c:v>C&amp;I</c:v>
                </c:pt>
                <c:pt idx="2">
                  <c:v>Distribution</c:v>
                </c:pt>
              </c:strCache>
            </c:strRef>
          </c:cat>
          <c:val>
            <c:numRef>
              <c:f>'[Q3 BOOKED 07.07.xlsb]23 Q2.1-DONE'!$C$3:$C$5</c:f>
              <c:numCache>
                <c:formatCode>0</c:formatCode>
                <c:ptCount val="3"/>
                <c:pt idx="0">
                  <c:v>969.34533000000033</c:v>
                </c:pt>
                <c:pt idx="1">
                  <c:v>36</c:v>
                </c:pt>
                <c:pt idx="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8D-4BA0-9204-E330CC55AA2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15267775"/>
        <c:axId val="1115279007"/>
      </c:barChart>
      <c:catAx>
        <c:axId val="11152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279007"/>
        <c:crosses val="autoZero"/>
        <c:auto val="1"/>
        <c:lblAlgn val="ctr"/>
        <c:lblOffset val="100"/>
        <c:noMultiLvlLbl val="0"/>
      </c:catAx>
      <c:valAx>
        <c:axId val="111527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267775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Manger By Account</a:t>
            </a:r>
          </a:p>
        </c:rich>
      </c:tx>
      <c:layout>
        <c:manualLayout>
          <c:xMode val="edge"/>
          <c:yMode val="edge"/>
          <c:x val="1.5367891513560789E-2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'[Q3 BOOKED 07.07.xlsb]23 Q2.1-DONE'!$C$21</c:f>
              <c:strCache>
                <c:ptCount val="1"/>
                <c:pt idx="0">
                  <c:v>Sum of MW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8C-46A8-80D4-611F8DFB472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8C-46A8-80D4-611F8DFB472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48C-46A8-80D4-611F8DFB472D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48C-46A8-80D4-611F8DFB472D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48C-46A8-80D4-611F8DFB472D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48C-46A8-80D4-611F8DFB472D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48C-46A8-80D4-611F8DFB472D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48C-46A8-80D4-611F8DFB472D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48C-46A8-80D4-611F8DFB472D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48C-46A8-80D4-611F8DFB472D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48C-46A8-80D4-611F8DFB472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48C-46A8-80D4-611F8DFB472D}"/>
              </c:ext>
            </c:extLst>
          </c:dPt>
          <c:dLbls>
            <c:dLbl>
              <c:idx val="0"/>
              <c:layout>
                <c:manualLayout>
                  <c:x val="-0.14455067916056275"/>
                  <c:y val="-1.056053583574405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48C-46A8-80D4-611F8DFB472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48C-46A8-80D4-611F8DFB472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48C-46A8-80D4-611F8DFB472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48C-46A8-80D4-611F8DFB472D}"/>
                </c:ext>
              </c:extLst>
            </c:dLbl>
            <c:dLbl>
              <c:idx val="4"/>
              <c:layout>
                <c:manualLayout>
                  <c:x val="5.9504886131023366E-2"/>
                  <c:y val="-2.484244984774652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48C-46A8-80D4-611F8DFB472D}"/>
                </c:ext>
              </c:extLst>
            </c:dLbl>
            <c:dLbl>
              <c:idx val="5"/>
              <c:layout>
                <c:manualLayout>
                  <c:x val="9.2403353240228706E-2"/>
                  <c:y val="4.842771284281684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085209690324778"/>
                      <c:h val="8.110696140216772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A48C-46A8-80D4-611F8DFB472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48C-46A8-80D4-611F8DFB472D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48C-46A8-80D4-611F8DFB47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'[Q3 BOOKED 07.07.xlsb]23 Q2.1-DONE'!$B$22:$B$33</c:f>
              <c:strCache>
                <c:ptCount val="12"/>
                <c:pt idx="0">
                  <c:v>Adam Macaluso</c:v>
                </c:pt>
                <c:pt idx="1">
                  <c:v>Andrew Verderber</c:v>
                </c:pt>
                <c:pt idx="2">
                  <c:v>Christina Bagen</c:v>
                </c:pt>
                <c:pt idx="3">
                  <c:v>Dominick Morone</c:v>
                </c:pt>
                <c:pt idx="4">
                  <c:v>Doruk Ozulu</c:v>
                </c:pt>
                <c:pt idx="5">
                  <c:v>John Dallapiazza</c:v>
                </c:pt>
                <c:pt idx="6">
                  <c:v>Ken Simon</c:v>
                </c:pt>
                <c:pt idx="7">
                  <c:v>Kristi Reed</c:v>
                </c:pt>
                <c:pt idx="8">
                  <c:v>Paul Heidesch</c:v>
                </c:pt>
                <c:pt idx="9">
                  <c:v>Peter Scarola</c:v>
                </c:pt>
                <c:pt idx="10">
                  <c:v>Sam Thompson</c:v>
                </c:pt>
                <c:pt idx="11">
                  <c:v>Scott Hays</c:v>
                </c:pt>
              </c:strCache>
            </c:strRef>
          </c:cat>
          <c:val>
            <c:numRef>
              <c:f>'[Q3 BOOKED 07.07.xlsb]23 Q2.1-DONE'!$C$22:$C$33</c:f>
              <c:numCache>
                <c:formatCode>0.00%</c:formatCode>
                <c:ptCount val="12"/>
                <c:pt idx="0">
                  <c:v>7.6980315176503108E-3</c:v>
                </c:pt>
                <c:pt idx="1">
                  <c:v>9.8835344176398231E-3</c:v>
                </c:pt>
                <c:pt idx="2">
                  <c:v>2.1805752596270565E-3</c:v>
                </c:pt>
                <c:pt idx="3">
                  <c:v>6.0582459079545721E-3</c:v>
                </c:pt>
                <c:pt idx="4">
                  <c:v>1.2547636747813805E-2</c:v>
                </c:pt>
                <c:pt idx="5">
                  <c:v>0.49968450121784697</c:v>
                </c:pt>
                <c:pt idx="6">
                  <c:v>1.2806937302020887E-2</c:v>
                </c:pt>
                <c:pt idx="7">
                  <c:v>1.5309442292070947E-2</c:v>
                </c:pt>
                <c:pt idx="8">
                  <c:v>1.811804625988532E-3</c:v>
                </c:pt>
                <c:pt idx="9">
                  <c:v>2.64008385937664E-2</c:v>
                </c:pt>
                <c:pt idx="10">
                  <c:v>0.40324257426899202</c:v>
                </c:pt>
                <c:pt idx="11">
                  <c:v>2.3758778486286541E-3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48C-46A8-80D4-611F8DFB472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Incoterms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00FFFF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C57-4B23-B7F4-FD1275B0CCBA}"/>
              </c:ext>
            </c:extLst>
          </c:dPt>
          <c:dPt>
            <c:idx val="1"/>
            <c:bubble3D val="0"/>
            <c:spPr>
              <a:solidFill>
                <a:srgbClr val="00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57-4B23-B7F4-FD1275B0CCBA}"/>
              </c:ext>
            </c:extLst>
          </c:dPt>
          <c:dLbls>
            <c:dLbl>
              <c:idx val="0"/>
              <c:layout>
                <c:manualLayout>
                  <c:x val="1.3515601686917365E-2"/>
                  <c:y val="-0.21049017559438307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ysClr val="windowText" lastClr="000000"/>
                        </a:solidFill>
                      </a:rPr>
                      <a:t>DDP,</a:t>
                    </a:r>
                    <a:r>
                      <a:rPr lang="en-US" baseline="0">
                        <a:solidFill>
                          <a:sysClr val="windowText" lastClr="000000"/>
                        </a:solidFill>
                      </a:rPr>
                      <a:t> 1020</a:t>
                    </a:r>
                  </a:p>
                  <a:p>
                    <a:r>
                      <a:rPr lang="en-US">
                        <a:solidFill>
                          <a:sysClr val="windowText" lastClr="000000"/>
                        </a:solidFill>
                      </a:rPr>
                      <a:t>MW, </a:t>
                    </a:r>
                    <a:fld id="{656CF7EA-8FA1-446D-8544-4C63DE3418D6}" type="VALUE">
                      <a:rPr lang="en-US">
                        <a:solidFill>
                          <a:sysClr val="windowText" lastClr="000000"/>
                        </a:solidFill>
                      </a:rPr>
                      <a:pPr/>
                      <a:t>[VALUE]</a:t>
                    </a:fld>
                    <a:endParaRPr lang="en-US">
                      <a:solidFill>
                        <a:sysClr val="windowText" lastClr="000000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624962699067785"/>
                      <c:h val="0.160085504685128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C57-4B23-B7F4-FD1275B0CCBA}"/>
                </c:ext>
              </c:extLst>
            </c:dLbl>
            <c:dLbl>
              <c:idx val="1"/>
              <c:layout>
                <c:manualLayout>
                  <c:x val="-0.10078380613382232"/>
                  <c:y val="1.161279665216673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ysClr val="windowText" lastClr="000000"/>
                        </a:solidFill>
                      </a:rPr>
                      <a:t>EXW, 40MW, </a:t>
                    </a:r>
                    <a:fld id="{84A9532E-0D79-442D-9439-5C636E3D548F}" type="VALUE">
                      <a:rPr lang="en-US">
                        <a:solidFill>
                          <a:sysClr val="windowText" lastClr="000000"/>
                        </a:solidFill>
                      </a:rPr>
                      <a:pPr/>
                      <a:t>[VALUE]</a:t>
                    </a:fld>
                    <a:endParaRPr lang="en-US">
                      <a:solidFill>
                        <a:sysClr val="windowText" lastClr="000000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C57-4B23-B7F4-FD1275B0CC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'[Q3 BOOKED 07.07.xlsb]23 Q2.1-DONE'!$T$13:$T$14</c:f>
              <c:strCache>
                <c:ptCount val="2"/>
                <c:pt idx="0">
                  <c:v>DDP</c:v>
                </c:pt>
                <c:pt idx="1">
                  <c:v>EXW</c:v>
                </c:pt>
              </c:strCache>
            </c:strRef>
          </c:cat>
          <c:val>
            <c:numRef>
              <c:f>'[Q3 BOOKED 07.07.xlsb]23 Q2.1-DONE'!$U$13:$U$14</c:f>
              <c:numCache>
                <c:formatCode>0.000%</c:formatCode>
                <c:ptCount val="2"/>
                <c:pt idx="0" formatCode="0.00%">
                  <c:v>0.96320919866226273</c:v>
                </c:pt>
                <c:pt idx="1">
                  <c:v>3.6790801337737301E-2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57-4B23-B7F4-FD1275B0CCB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Customers</a:t>
            </a:r>
          </a:p>
        </c:rich>
      </c:tx>
      <c:layout>
        <c:manualLayout>
          <c:xMode val="edge"/>
          <c:yMode val="edge"/>
          <c:x val="1.1388888888888885E-3"/>
          <c:y val="2.3147960163516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6426827857154662"/>
          <c:y val="0.17822222222222225"/>
          <c:w val="0.48019638203027282"/>
          <c:h val="0.7022801594245163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'[Q3 BOOKED 07.07.xlsb]23 Q2.1-DONE'!$F$37</c:f>
              <c:strCache>
                <c:ptCount val="1"/>
                <c:pt idx="0">
                  <c:v>Sum of MW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'[Q3 BOOKED 07.07.xlsb]23 Q2.1-DONE'!$E$38:$E$47</c:f>
              <c:strCache>
                <c:ptCount val="10"/>
                <c:pt idx="0">
                  <c:v>Consolidated Electrical Distributors</c:v>
                </c:pt>
                <c:pt idx="1">
                  <c:v>Neptune Energy Center, LLC</c:v>
                </c:pt>
                <c:pt idx="2">
                  <c:v>Sunrun</c:v>
                </c:pt>
                <c:pt idx="3">
                  <c:v>Duke Energy Florida, LLC</c:v>
                </c:pt>
                <c:pt idx="4">
                  <c:v>Florida Power &amp; Light Company</c:v>
                </c:pt>
                <c:pt idx="5">
                  <c:v>East Point Energy Center, LLC</c:v>
                </c:pt>
                <c:pt idx="6">
                  <c:v>Victory Pass I, LLC</c:v>
                </c:pt>
                <c:pt idx="7">
                  <c:v>Paris Farm Solar, LLC</c:v>
                </c:pt>
                <c:pt idx="8">
                  <c:v>Arica Solar, LLC</c:v>
                </c:pt>
                <c:pt idx="9">
                  <c:v>NextEra Energy Renewable Services, LLC</c:v>
                </c:pt>
              </c:strCache>
            </c:strRef>
          </c:cat>
          <c:val>
            <c:numRef>
              <c:f>'[Q3 BOOKED 07.07.xlsb]23 Q2.1-DONE'!$F$38:$F$47</c:f>
              <c:numCache>
                <c:formatCode>_(* #,##0.00_);_(* \(#,##0.00\);_(* "-"??_);_(@_)</c:formatCode>
                <c:ptCount val="10"/>
                <c:pt idx="0">
                  <c:v>13.714869999999998</c:v>
                </c:pt>
                <c:pt idx="1">
                  <c:v>15.910749999999998</c:v>
                </c:pt>
                <c:pt idx="2">
                  <c:v>27.967214999999999</c:v>
                </c:pt>
                <c:pt idx="3">
                  <c:v>32.308920000000001</c:v>
                </c:pt>
                <c:pt idx="4">
                  <c:v>41.726774999999996</c:v>
                </c:pt>
                <c:pt idx="5">
                  <c:v>77.756215000000026</c:v>
                </c:pt>
                <c:pt idx="6">
                  <c:v>151.74183500000007</c:v>
                </c:pt>
                <c:pt idx="7">
                  <c:v>174.53170499999999</c:v>
                </c:pt>
                <c:pt idx="8">
                  <c:v>203.05752000000007</c:v>
                </c:pt>
                <c:pt idx="9">
                  <c:v>257.43556999999993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B9-44D7-B69A-6CC560940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29571728"/>
        <c:axId val="1529569648"/>
      </c:barChart>
      <c:catAx>
        <c:axId val="1529571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69648"/>
        <c:crosses val="autoZero"/>
        <c:auto val="1"/>
        <c:lblAlgn val="ctr"/>
        <c:lblOffset val="100"/>
        <c:noMultiLvlLbl val="0"/>
      </c:catAx>
      <c:valAx>
        <c:axId val="152956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57172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0.18058</cdr:x>
      <cdr:y>0</cdr:y>
    </cdr:from>
    <cdr:to>
      <cdr:x>0.72987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8B26CA7E-1949-EA70-704D-14C70612EC5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801541" y="-4103967"/>
          <a:ext cx="2438095" cy="2699385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10437-2BC2-429D-8621-7FDB6FB90C5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474DB-ECCD-4C16-AF1D-AE7DC2C88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43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28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474DB-ECCD-4C16-AF1D-AE7DC2C88F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8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-4849216" y="-315416"/>
            <a:ext cx="11736932" cy="753345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9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09020">
            <a:off x="7857778" y="3681197"/>
            <a:ext cx="4598900" cy="3252529"/>
          </a:xfrm>
          <a:prstGeom prst="rect">
            <a:avLst/>
          </a:prstGeom>
        </p:spPr>
      </p:pic>
      <p:sp>
        <p:nvSpPr>
          <p:cNvPr id="10" name="TextBox 13"/>
          <p:cNvSpPr txBox="1"/>
          <p:nvPr userDrawn="1"/>
        </p:nvSpPr>
        <p:spPr>
          <a:xfrm>
            <a:off x="9052127" y="5693450"/>
            <a:ext cx="3020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Power beyond s</a:t>
            </a: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2193D1"/>
                </a:solidFill>
                <a:effectLst/>
                <a:uLnTx/>
                <a:uFillTx/>
                <a:latin typeface="Soho Gothic Pro Light"/>
                <a:cs typeface="+mn-cs"/>
              </a:rPr>
              <a:t>o</a:t>
            </a: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lar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703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2562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25620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6" name="图片占位符 4"/>
          <p:cNvSpPr>
            <a:spLocks noGrp="1"/>
          </p:cNvSpPr>
          <p:nvPr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564062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4564062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6" name="图片占位符 4"/>
          <p:cNvSpPr>
            <a:spLocks noGrp="1"/>
          </p:cNvSpPr>
          <p:nvPr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34933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349330" y="4957800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788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6746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6245" y="3081393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356225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153400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875954" y="2504345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240803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687958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7254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513458" y="2311193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785668" y="33576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785668" y="27614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785668" y="39539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785668" y="45502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785668" y="51465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8" name="Oval 61"/>
          <p:cNvSpPr>
            <a:spLocks noChangeArrowheads="1"/>
          </p:cNvSpPr>
          <p:nvPr userDrawn="1"/>
        </p:nvSpPr>
        <p:spPr bwMode="auto">
          <a:xfrm>
            <a:off x="7513458" y="29069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19" name="Oval 61"/>
          <p:cNvSpPr>
            <a:spLocks noChangeArrowheads="1"/>
          </p:cNvSpPr>
          <p:nvPr userDrawn="1"/>
        </p:nvSpPr>
        <p:spPr bwMode="auto">
          <a:xfrm>
            <a:off x="7513458" y="41057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20" name="Oval 47"/>
          <p:cNvSpPr/>
          <p:nvPr userDrawn="1"/>
        </p:nvSpPr>
        <p:spPr>
          <a:xfrm>
            <a:off x="7513458" y="35012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1" name="Oval 10"/>
          <p:cNvSpPr/>
          <p:nvPr userDrawn="1"/>
        </p:nvSpPr>
        <p:spPr>
          <a:xfrm>
            <a:off x="7513458" y="46958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2" name="Oval 10"/>
          <p:cNvSpPr/>
          <p:nvPr userDrawn="1"/>
        </p:nvSpPr>
        <p:spPr>
          <a:xfrm>
            <a:off x="7513458" y="52921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8912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023100" y="1660527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23100" y="2083982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7023100" y="2744491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023100" y="3167946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7023100" y="3894138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7023100" y="4317593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7023100" y="5032122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7023100" y="5455577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31711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pic>
        <p:nvPicPr>
          <p:cNvPr id="16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-217604" y="-1139159"/>
            <a:ext cx="12918262" cy="91363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818"/>
          <a:stretch/>
        </p:blipFill>
        <p:spPr>
          <a:xfrm>
            <a:off x="5169364" y="3622909"/>
            <a:ext cx="2426660" cy="6735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99" y="4509120"/>
            <a:ext cx="863189" cy="863189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722389"/>
            <a:ext cx="4893869" cy="9005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baseline="0">
                <a:ln w="34925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81679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1007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318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67312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1008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31359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345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408016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76800" y="1408016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753600" y="1408016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38400" y="3846039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315200" y="3846039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139237" y="427185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39238" y="4516903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2579221" y="1963155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9CC75B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2579222" y="2208205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5017622" y="433879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5017623" y="4583846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7456021" y="1963155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FF8957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7456022" y="2208205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9894421" y="4271853"/>
            <a:ext cx="2031690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9894422" y="4516903"/>
            <a:ext cx="203168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03165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12917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77244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4025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51568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2438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think-cell 幻灯片" r:id="rId5" imgW="421" imgH="423" progId="TCLayout.ActiveDocument.1">
                  <p:embed/>
                </p:oleObj>
              </mc:Choice>
              <mc:Fallback>
                <p:oleObj name="think-cell 幻灯片" r:id="rId5" imgW="421" imgH="423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Oval 15"/>
          <p:cNvSpPr>
            <a:spLocks noChangeArrowheads="1"/>
          </p:cNvSpPr>
          <p:nvPr/>
        </p:nvSpPr>
        <p:spPr bwMode="auto">
          <a:xfrm>
            <a:off x="11864258" y="6538912"/>
            <a:ext cx="269270" cy="269270"/>
          </a:xfrm>
          <a:prstGeom prst="ellipse">
            <a:avLst/>
          </a:prstGeom>
          <a:gradFill>
            <a:gsLst>
              <a:gs pos="5000">
                <a:srgbClr val="0086D6">
                  <a:alpha val="88000"/>
                </a:srgbClr>
              </a:gs>
              <a:gs pos="100000">
                <a:srgbClr val="0086D6">
                  <a:lumMod val="60000"/>
                  <a:lumOff val="40000"/>
                </a:srgb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546100" y="330200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 rot="5400000">
            <a:off x="10643312" y="5097581"/>
            <a:ext cx="272651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© 2019 Trina Solar. All rights reserved. 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0295359" y="6673547"/>
            <a:ext cx="1500851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Trina Solar Confidential, Top-Secret </a:t>
            </a: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/>
        </p:nvSpPr>
        <p:spPr>
          <a:xfrm>
            <a:off x="11821586" y="6493547"/>
            <a:ext cx="360000" cy="360000"/>
          </a:xfrm>
          <a:prstGeom prst="ellipse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048C4E-7BD1-46A5-B2F2-6AD408DAAD4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 rot="1800000">
            <a:off x="50895" y="232119"/>
            <a:ext cx="1662595" cy="894363"/>
          </a:xfrm>
          <a:custGeom>
            <a:avLst/>
            <a:gdLst>
              <a:gd name="connsiteX0" fmla="*/ 26409 w 1662595"/>
              <a:gd name="connsiteY0" fmla="*/ 127495 h 894363"/>
              <a:gd name="connsiteX1" fmla="*/ 247238 w 1662595"/>
              <a:gd name="connsiteY1" fmla="*/ 0 h 894363"/>
              <a:gd name="connsiteX2" fmla="*/ 1662595 w 1662595"/>
              <a:gd name="connsiteY2" fmla="*/ 4536 h 894363"/>
              <a:gd name="connsiteX3" fmla="*/ 1662595 w 1662595"/>
              <a:gd name="connsiteY3" fmla="*/ 890742 h 894363"/>
              <a:gd name="connsiteX4" fmla="*/ 70811 w 1662595"/>
              <a:gd name="connsiteY4" fmla="*/ 894363 h 894363"/>
              <a:gd name="connsiteX5" fmla="*/ 0 w 1662595"/>
              <a:gd name="connsiteY5" fmla="*/ 771715 h 89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2595" h="894363">
                <a:moveTo>
                  <a:pt x="26409" y="127495"/>
                </a:moveTo>
                <a:lnTo>
                  <a:pt x="247238" y="0"/>
                </a:lnTo>
                <a:lnTo>
                  <a:pt x="1662595" y="4536"/>
                </a:lnTo>
                <a:lnTo>
                  <a:pt x="1662595" y="890742"/>
                </a:lnTo>
                <a:lnTo>
                  <a:pt x="70811" y="894363"/>
                </a:lnTo>
                <a:lnTo>
                  <a:pt x="0" y="771715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alpha val="20000"/>
                </a:sysClr>
              </a:gs>
              <a:gs pos="100000">
                <a:srgbClr val="F2F2F2">
                  <a:alpha val="0"/>
                </a:srgb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546100" y="1125538"/>
            <a:ext cx="11090275" cy="536800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4" name="任意多边形 13"/>
          <p:cNvSpPr/>
          <p:nvPr/>
        </p:nvSpPr>
        <p:spPr>
          <a:xfrm>
            <a:off x="0" y="0"/>
            <a:ext cx="613177" cy="711080"/>
          </a:xfrm>
          <a:custGeom>
            <a:avLst/>
            <a:gdLst>
              <a:gd name="connsiteX0" fmla="*/ 0 w 613177"/>
              <a:gd name="connsiteY0" fmla="*/ 0 h 711080"/>
              <a:gd name="connsiteX1" fmla="*/ 529442 w 613177"/>
              <a:gd name="connsiteY1" fmla="*/ 0 h 711080"/>
              <a:gd name="connsiteX2" fmla="*/ 536180 w 613177"/>
              <a:gd name="connsiteY2" fmla="*/ 8166 h 711080"/>
              <a:gd name="connsiteX3" fmla="*/ 613177 w 613177"/>
              <a:gd name="connsiteY3" fmla="*/ 260237 h 711080"/>
              <a:gd name="connsiteX4" fmla="*/ 162334 w 613177"/>
              <a:gd name="connsiteY4" fmla="*/ 711080 h 711080"/>
              <a:gd name="connsiteX5" fmla="*/ 71473 w 613177"/>
              <a:gd name="connsiteY5" fmla="*/ 701921 h 711080"/>
              <a:gd name="connsiteX6" fmla="*/ 0 w 613177"/>
              <a:gd name="connsiteY6" fmla="*/ 679734 h 71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177" h="711080">
                <a:moveTo>
                  <a:pt x="0" y="0"/>
                </a:moveTo>
                <a:lnTo>
                  <a:pt x="529442" y="0"/>
                </a:lnTo>
                <a:lnTo>
                  <a:pt x="536180" y="8166"/>
                </a:lnTo>
                <a:cubicBezTo>
                  <a:pt x="584792" y="80121"/>
                  <a:pt x="613177" y="166864"/>
                  <a:pt x="613177" y="260237"/>
                </a:cubicBezTo>
                <a:cubicBezTo>
                  <a:pt x="613177" y="509231"/>
                  <a:pt x="411328" y="711080"/>
                  <a:pt x="162334" y="711080"/>
                </a:cubicBezTo>
                <a:cubicBezTo>
                  <a:pt x="131210" y="711080"/>
                  <a:pt x="100822" y="707926"/>
                  <a:pt x="71473" y="701921"/>
                </a:cubicBezTo>
                <a:lnTo>
                  <a:pt x="0" y="679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436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  <p15:guide id="2" orient="horz" pos="618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pos="7333">
          <p15:clr>
            <a:srgbClr val="FBAE40"/>
          </p15:clr>
        </p15:guide>
        <p15:guide id="5" orient="horz" pos="411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9513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8267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41758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18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476265" y="31671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476265" y="25709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476265" y="37634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476265" y="43597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476265" y="49560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7204055" y="27164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4" name="Oval 61"/>
          <p:cNvSpPr>
            <a:spLocks noChangeArrowheads="1"/>
          </p:cNvSpPr>
          <p:nvPr userDrawn="1"/>
        </p:nvSpPr>
        <p:spPr bwMode="auto">
          <a:xfrm>
            <a:off x="7204055" y="39152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47"/>
          <p:cNvSpPr/>
          <p:nvPr userDrawn="1"/>
        </p:nvSpPr>
        <p:spPr>
          <a:xfrm>
            <a:off x="7204055" y="33107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7204055" y="45053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7" name="Oval 10"/>
          <p:cNvSpPr/>
          <p:nvPr userDrawn="1"/>
        </p:nvSpPr>
        <p:spPr>
          <a:xfrm>
            <a:off x="7204055" y="51016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 userDrawn="1"/>
        </p:nvSpPr>
        <p:spPr>
          <a:xfrm>
            <a:off x="6583681" y="1635510"/>
            <a:ext cx="4660766" cy="4773141"/>
          </a:xfrm>
          <a:prstGeom prst="roundRect">
            <a:avLst>
              <a:gd name="adj" fmla="val 6638"/>
            </a:avLst>
          </a:prstGeom>
          <a:noFill/>
          <a:ln w="12700" cap="flat" cmpd="sng" algn="ctr">
            <a:solidFill>
              <a:srgbClr val="0086D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0" name="矩形: 圆角 6">
            <a:extLst>
              <a:ext uri="{FF2B5EF4-FFF2-40B4-BE49-F238E27FC236}">
                <a16:creationId xmlns:a16="http://schemas.microsoft.com/office/drawing/2014/main" id="{18767D5A-5DC0-4FF8-9176-56CADD0F20C6}"/>
              </a:ext>
            </a:extLst>
          </p:cNvPr>
          <p:cNvSpPr/>
          <p:nvPr/>
        </p:nvSpPr>
        <p:spPr>
          <a:xfrm>
            <a:off x="7402121" y="1395826"/>
            <a:ext cx="3244697" cy="520774"/>
          </a:xfrm>
          <a:prstGeom prst="roundRect">
            <a:avLst>
              <a:gd name="adj" fmla="val 50000"/>
            </a:avLst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569398" y="1456641"/>
            <a:ext cx="3004568" cy="3991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0789920" y="5913120"/>
            <a:ext cx="600226" cy="556745"/>
            <a:chOff x="7382798" y="5759681"/>
            <a:chExt cx="600226" cy="556745"/>
          </a:xfrm>
        </p:grpSpPr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382798" y="5759681"/>
              <a:ext cx="600226" cy="55674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38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39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0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1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2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3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3850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9739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9409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75496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39683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246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748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62756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-4849216" y="-315416"/>
            <a:ext cx="11736932" cy="753345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9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09020">
            <a:off x="7857778" y="3681197"/>
            <a:ext cx="4598900" cy="3252529"/>
          </a:xfrm>
          <a:prstGeom prst="rect">
            <a:avLst/>
          </a:prstGeom>
        </p:spPr>
      </p:pic>
      <p:sp>
        <p:nvSpPr>
          <p:cNvPr id="10" name="TextBox 13"/>
          <p:cNvSpPr txBox="1"/>
          <p:nvPr userDrawn="1"/>
        </p:nvSpPr>
        <p:spPr>
          <a:xfrm>
            <a:off x="9052127" y="5693450"/>
            <a:ext cx="3020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Power beyond s</a:t>
            </a: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2193D1"/>
                </a:solidFill>
                <a:effectLst/>
                <a:uLnTx/>
                <a:uFillTx/>
                <a:latin typeface="Soho Gothic Pro Light"/>
                <a:cs typeface="+mn-cs"/>
              </a:rPr>
              <a:t>o</a:t>
            </a: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lar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64651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95730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95730" y="2123470"/>
            <a:ext cx="5378424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9573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9573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4695730" y="4524677"/>
            <a:ext cx="2990165" cy="2724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469573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785422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785422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27"/>
          </p:nvPr>
        </p:nvSpPr>
        <p:spPr>
          <a:xfrm>
            <a:off x="7854220" y="4545480"/>
            <a:ext cx="2990165" cy="251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28"/>
          </p:nvPr>
        </p:nvSpPr>
        <p:spPr>
          <a:xfrm>
            <a:off x="785422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69440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072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9" name="Freeform 7"/>
          <p:cNvSpPr>
            <a:spLocks/>
          </p:cNvSpPr>
          <p:nvPr userDrawn="1"/>
        </p:nvSpPr>
        <p:spPr bwMode="auto">
          <a:xfrm>
            <a:off x="4987170" y="1403497"/>
            <a:ext cx="2267388" cy="2266015"/>
          </a:xfrm>
          <a:custGeom>
            <a:avLst/>
            <a:gdLst>
              <a:gd name="T0" fmla="*/ 414 w 828"/>
              <a:gd name="T1" fmla="*/ 0 h 827"/>
              <a:gd name="T2" fmla="*/ 0 w 828"/>
              <a:gd name="T3" fmla="*/ 413 h 827"/>
              <a:gd name="T4" fmla="*/ 412 w 828"/>
              <a:gd name="T5" fmla="*/ 827 h 827"/>
              <a:gd name="T6" fmla="*/ 414 w 828"/>
              <a:gd name="T7" fmla="*/ 827 h 827"/>
              <a:gd name="T8" fmla="*/ 416 w 828"/>
              <a:gd name="T9" fmla="*/ 827 h 827"/>
              <a:gd name="T10" fmla="*/ 464 w 828"/>
              <a:gd name="T11" fmla="*/ 824 h 827"/>
              <a:gd name="T12" fmla="*/ 825 w 828"/>
              <a:gd name="T13" fmla="*/ 462 h 827"/>
              <a:gd name="T14" fmla="*/ 828 w 828"/>
              <a:gd name="T15" fmla="*/ 413 h 827"/>
              <a:gd name="T16" fmla="*/ 828 w 828"/>
              <a:gd name="T17" fmla="*/ 413 h 827"/>
              <a:gd name="T18" fmla="*/ 414 w 828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8" h="827">
                <a:moveTo>
                  <a:pt x="414" y="0"/>
                </a:moveTo>
                <a:cubicBezTo>
                  <a:pt x="186" y="0"/>
                  <a:pt x="0" y="185"/>
                  <a:pt x="0" y="413"/>
                </a:cubicBezTo>
                <a:cubicBezTo>
                  <a:pt x="218" y="436"/>
                  <a:pt x="391" y="609"/>
                  <a:pt x="412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415" y="827"/>
                  <a:pt x="415" y="827"/>
                  <a:pt x="416" y="827"/>
                </a:cubicBezTo>
                <a:cubicBezTo>
                  <a:pt x="432" y="827"/>
                  <a:pt x="449" y="826"/>
                  <a:pt x="464" y="824"/>
                </a:cubicBezTo>
                <a:cubicBezTo>
                  <a:pt x="653" y="801"/>
                  <a:pt x="803" y="651"/>
                  <a:pt x="825" y="462"/>
                </a:cubicBezTo>
                <a:cubicBezTo>
                  <a:pt x="827" y="446"/>
                  <a:pt x="828" y="430"/>
                  <a:pt x="828" y="413"/>
                </a:cubicBezTo>
                <a:cubicBezTo>
                  <a:pt x="828" y="413"/>
                  <a:pt x="828" y="413"/>
                  <a:pt x="828" y="413"/>
                </a:cubicBezTo>
                <a:cubicBezTo>
                  <a:pt x="828" y="185"/>
                  <a:pt x="642" y="0"/>
                  <a:pt x="414" y="0"/>
                </a:cubicBezTo>
                <a:close/>
              </a:path>
            </a:pathLst>
          </a:custGeom>
          <a:solidFill>
            <a:srgbClr val="5ECCF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1" name="Freeform 8"/>
          <p:cNvSpPr>
            <a:spLocks/>
          </p:cNvSpPr>
          <p:nvPr userDrawn="1"/>
        </p:nvSpPr>
        <p:spPr bwMode="auto">
          <a:xfrm>
            <a:off x="3852790" y="2526903"/>
            <a:ext cx="2267388" cy="2268758"/>
          </a:xfrm>
          <a:custGeom>
            <a:avLst/>
            <a:gdLst>
              <a:gd name="T0" fmla="*/ 825 w 828"/>
              <a:gd name="T1" fmla="*/ 366 h 828"/>
              <a:gd name="T2" fmla="*/ 465 w 828"/>
              <a:gd name="T3" fmla="*/ 3 h 828"/>
              <a:gd name="T4" fmla="*/ 416 w 828"/>
              <a:gd name="T5" fmla="*/ 0 h 828"/>
              <a:gd name="T6" fmla="*/ 414 w 828"/>
              <a:gd name="T7" fmla="*/ 0 h 828"/>
              <a:gd name="T8" fmla="*/ 0 w 828"/>
              <a:gd name="T9" fmla="*/ 414 h 828"/>
              <a:gd name="T10" fmla="*/ 414 w 828"/>
              <a:gd name="T11" fmla="*/ 828 h 828"/>
              <a:gd name="T12" fmla="*/ 417 w 828"/>
              <a:gd name="T13" fmla="*/ 828 h 828"/>
              <a:gd name="T14" fmla="*/ 828 w 828"/>
              <a:gd name="T15" fmla="*/ 416 h 828"/>
              <a:gd name="T16" fmla="*/ 828 w 828"/>
              <a:gd name="T17" fmla="*/ 414 h 828"/>
              <a:gd name="T18" fmla="*/ 828 w 828"/>
              <a:gd name="T19" fmla="*/ 414 h 828"/>
              <a:gd name="T20" fmla="*/ 825 w 828"/>
              <a:gd name="T21" fmla="*/ 366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8" h="828">
                <a:moveTo>
                  <a:pt x="825" y="366"/>
                </a:moveTo>
                <a:cubicBezTo>
                  <a:pt x="803" y="177"/>
                  <a:pt x="653" y="26"/>
                  <a:pt x="465" y="3"/>
                </a:cubicBezTo>
                <a:cubicBezTo>
                  <a:pt x="449" y="1"/>
                  <a:pt x="433" y="0"/>
                  <a:pt x="416" y="0"/>
                </a:cubicBezTo>
                <a:cubicBezTo>
                  <a:pt x="416" y="0"/>
                  <a:pt x="415" y="0"/>
                  <a:pt x="414" y="0"/>
                </a:cubicBezTo>
                <a:cubicBezTo>
                  <a:pt x="186" y="0"/>
                  <a:pt x="0" y="186"/>
                  <a:pt x="0" y="414"/>
                </a:cubicBezTo>
                <a:cubicBezTo>
                  <a:pt x="0" y="642"/>
                  <a:pt x="186" y="828"/>
                  <a:pt x="414" y="828"/>
                </a:cubicBezTo>
                <a:cubicBezTo>
                  <a:pt x="415" y="828"/>
                  <a:pt x="416" y="828"/>
                  <a:pt x="417" y="828"/>
                </a:cubicBezTo>
                <a:cubicBezTo>
                  <a:pt x="439" y="611"/>
                  <a:pt x="611" y="438"/>
                  <a:pt x="828" y="416"/>
                </a:cubicBezTo>
                <a:cubicBezTo>
                  <a:pt x="828" y="415"/>
                  <a:pt x="828" y="415"/>
                  <a:pt x="828" y="414"/>
                </a:cubicBezTo>
                <a:cubicBezTo>
                  <a:pt x="828" y="414"/>
                  <a:pt x="828" y="414"/>
                  <a:pt x="828" y="414"/>
                </a:cubicBezTo>
                <a:cubicBezTo>
                  <a:pt x="828" y="398"/>
                  <a:pt x="827" y="381"/>
                  <a:pt x="825" y="366"/>
                </a:cubicBezTo>
                <a:close/>
              </a:path>
            </a:pathLst>
          </a:custGeom>
          <a:solidFill>
            <a:srgbClr val="0086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8" name="Freeform 9"/>
          <p:cNvSpPr>
            <a:spLocks/>
          </p:cNvSpPr>
          <p:nvPr userDrawn="1"/>
        </p:nvSpPr>
        <p:spPr bwMode="auto">
          <a:xfrm>
            <a:off x="6120178" y="2535133"/>
            <a:ext cx="2264644" cy="2266015"/>
          </a:xfrm>
          <a:custGeom>
            <a:avLst/>
            <a:gdLst>
              <a:gd name="T0" fmla="*/ 414 w 827"/>
              <a:gd name="T1" fmla="*/ 0 h 827"/>
              <a:gd name="T2" fmla="*/ 412 w 827"/>
              <a:gd name="T3" fmla="*/ 0 h 827"/>
              <a:gd name="T4" fmla="*/ 0 w 827"/>
              <a:gd name="T5" fmla="*/ 413 h 827"/>
              <a:gd name="T6" fmla="*/ 0 w 827"/>
              <a:gd name="T7" fmla="*/ 416 h 827"/>
              <a:gd name="T8" fmla="*/ 3 w 827"/>
              <a:gd name="T9" fmla="*/ 464 h 827"/>
              <a:gd name="T10" fmla="*/ 363 w 827"/>
              <a:gd name="T11" fmla="*/ 824 h 827"/>
              <a:gd name="T12" fmla="*/ 411 w 827"/>
              <a:gd name="T13" fmla="*/ 827 h 827"/>
              <a:gd name="T14" fmla="*/ 414 w 827"/>
              <a:gd name="T15" fmla="*/ 827 h 827"/>
              <a:gd name="T16" fmla="*/ 827 w 827"/>
              <a:gd name="T17" fmla="*/ 413 h 827"/>
              <a:gd name="T18" fmla="*/ 414 w 827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827">
                <a:moveTo>
                  <a:pt x="414" y="0"/>
                </a:moveTo>
                <a:cubicBezTo>
                  <a:pt x="413" y="0"/>
                  <a:pt x="412" y="0"/>
                  <a:pt x="412" y="0"/>
                </a:cubicBezTo>
                <a:cubicBezTo>
                  <a:pt x="390" y="218"/>
                  <a:pt x="218" y="391"/>
                  <a:pt x="0" y="413"/>
                </a:cubicBezTo>
                <a:cubicBezTo>
                  <a:pt x="0" y="414"/>
                  <a:pt x="0" y="415"/>
                  <a:pt x="0" y="416"/>
                </a:cubicBezTo>
                <a:cubicBezTo>
                  <a:pt x="0" y="432"/>
                  <a:pt x="1" y="448"/>
                  <a:pt x="3" y="464"/>
                </a:cubicBezTo>
                <a:cubicBezTo>
                  <a:pt x="26" y="652"/>
                  <a:pt x="175" y="801"/>
                  <a:pt x="363" y="824"/>
                </a:cubicBezTo>
                <a:cubicBezTo>
                  <a:pt x="379" y="826"/>
                  <a:pt x="395" y="827"/>
                  <a:pt x="411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642" y="827"/>
                  <a:pt x="827" y="641"/>
                  <a:pt x="827" y="413"/>
                </a:cubicBezTo>
                <a:cubicBezTo>
                  <a:pt x="827" y="185"/>
                  <a:pt x="642" y="0"/>
                  <a:pt x="4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9" name="Freeform 10"/>
          <p:cNvSpPr>
            <a:spLocks/>
          </p:cNvSpPr>
          <p:nvPr userDrawn="1"/>
        </p:nvSpPr>
        <p:spPr bwMode="auto">
          <a:xfrm>
            <a:off x="4981683" y="3666769"/>
            <a:ext cx="2264644" cy="2268758"/>
          </a:xfrm>
          <a:custGeom>
            <a:avLst/>
            <a:gdLst>
              <a:gd name="T0" fmla="*/ 827 w 827"/>
              <a:gd name="T1" fmla="*/ 412 h 828"/>
              <a:gd name="T2" fmla="*/ 416 w 827"/>
              <a:gd name="T3" fmla="*/ 0 h 828"/>
              <a:gd name="T4" fmla="*/ 413 w 827"/>
              <a:gd name="T5" fmla="*/ 0 h 828"/>
              <a:gd name="T6" fmla="*/ 411 w 827"/>
              <a:gd name="T7" fmla="*/ 0 h 828"/>
              <a:gd name="T8" fmla="*/ 363 w 827"/>
              <a:gd name="T9" fmla="*/ 3 h 828"/>
              <a:gd name="T10" fmla="*/ 3 w 827"/>
              <a:gd name="T11" fmla="*/ 363 h 828"/>
              <a:gd name="T12" fmla="*/ 0 w 827"/>
              <a:gd name="T13" fmla="*/ 412 h 828"/>
              <a:gd name="T14" fmla="*/ 0 w 827"/>
              <a:gd name="T15" fmla="*/ 414 h 828"/>
              <a:gd name="T16" fmla="*/ 413 w 827"/>
              <a:gd name="T17" fmla="*/ 828 h 828"/>
              <a:gd name="T18" fmla="*/ 827 w 827"/>
              <a:gd name="T19" fmla="*/ 414 h 828"/>
              <a:gd name="T20" fmla="*/ 827 w 827"/>
              <a:gd name="T21" fmla="*/ 412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7" h="828">
                <a:moveTo>
                  <a:pt x="827" y="412"/>
                </a:moveTo>
                <a:cubicBezTo>
                  <a:pt x="610" y="389"/>
                  <a:pt x="438" y="217"/>
                  <a:pt x="416" y="0"/>
                </a:cubicBezTo>
                <a:cubicBezTo>
                  <a:pt x="415" y="0"/>
                  <a:pt x="414" y="0"/>
                  <a:pt x="413" y="0"/>
                </a:cubicBezTo>
                <a:cubicBezTo>
                  <a:pt x="413" y="0"/>
                  <a:pt x="412" y="0"/>
                  <a:pt x="411" y="0"/>
                </a:cubicBezTo>
                <a:cubicBezTo>
                  <a:pt x="395" y="0"/>
                  <a:pt x="379" y="1"/>
                  <a:pt x="363" y="3"/>
                </a:cubicBezTo>
                <a:cubicBezTo>
                  <a:pt x="175" y="26"/>
                  <a:pt x="26" y="176"/>
                  <a:pt x="3" y="363"/>
                </a:cubicBezTo>
                <a:cubicBezTo>
                  <a:pt x="1" y="379"/>
                  <a:pt x="0" y="395"/>
                  <a:pt x="0" y="412"/>
                </a:cubicBezTo>
                <a:cubicBezTo>
                  <a:pt x="0" y="412"/>
                  <a:pt x="0" y="413"/>
                  <a:pt x="0" y="414"/>
                </a:cubicBezTo>
                <a:cubicBezTo>
                  <a:pt x="0" y="642"/>
                  <a:pt x="185" y="828"/>
                  <a:pt x="413" y="828"/>
                </a:cubicBezTo>
                <a:cubicBezTo>
                  <a:pt x="642" y="828"/>
                  <a:pt x="827" y="642"/>
                  <a:pt x="827" y="414"/>
                </a:cubicBezTo>
                <a:cubicBezTo>
                  <a:pt x="827" y="413"/>
                  <a:pt x="827" y="412"/>
                  <a:pt x="827" y="412"/>
                </a:cubicBezTo>
                <a:close/>
              </a:path>
            </a:pathLst>
          </a:custGeom>
          <a:solidFill>
            <a:srgbClr val="9CC7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11847" y="1414268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11847" y="1796628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146982" y="1400754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146982" y="1783114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146982" y="481466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92D050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146982" y="519702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60237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-3645317" y="-2842902"/>
            <a:ext cx="16857718" cy="11922461"/>
          </a:xfrm>
          <a:prstGeom prst="rect">
            <a:avLst/>
          </a:prstGeom>
        </p:spPr>
      </p:pic>
      <p:sp>
        <p:nvSpPr>
          <p:cNvPr id="4" name="Oval 8"/>
          <p:cNvSpPr/>
          <p:nvPr userDrawn="1"/>
        </p:nvSpPr>
        <p:spPr>
          <a:xfrm>
            <a:off x="8949075" y="1916832"/>
            <a:ext cx="3046196" cy="30461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953873" y="1166287"/>
            <a:ext cx="4547003" cy="4547286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1947465" y="1772816"/>
            <a:ext cx="367278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947465" y="2636912"/>
            <a:ext cx="3672780" cy="288032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>
                <a:latin typeface="+mj-lt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74522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3910044" y="-103890"/>
            <a:ext cx="10123357" cy="7159648"/>
          </a:xfrm>
          <a:prstGeom prst="rect">
            <a:avLst/>
          </a:prstGeom>
        </p:spPr>
      </p:pic>
      <p:sp>
        <p:nvSpPr>
          <p:cNvPr id="10" name="Oval 8"/>
          <p:cNvSpPr/>
          <p:nvPr userDrawn="1"/>
        </p:nvSpPr>
        <p:spPr>
          <a:xfrm>
            <a:off x="3692088" y="1412776"/>
            <a:ext cx="4126316" cy="412631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12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23392" y="1506644"/>
            <a:ext cx="4125600" cy="4125600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4817150" y="2276872"/>
            <a:ext cx="919973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17150" y="3418063"/>
            <a:ext cx="5718317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60008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2081489" y="-1102647"/>
            <a:ext cx="12918262" cy="91363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79978" y="2083366"/>
            <a:ext cx="8693734" cy="486391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825456" y="193183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234918" y="3074337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234918" y="247804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234918" y="367062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234918" y="426691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34918" y="4863209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Oval 61"/>
          <p:cNvSpPr>
            <a:spLocks noChangeArrowheads="1"/>
          </p:cNvSpPr>
          <p:nvPr userDrawn="1"/>
        </p:nvSpPr>
        <p:spPr bwMode="auto">
          <a:xfrm>
            <a:off x="6962708" y="2623617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6962708" y="3822384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24" name="Oval 47"/>
          <p:cNvSpPr/>
          <p:nvPr userDrawn="1"/>
        </p:nvSpPr>
        <p:spPr>
          <a:xfrm>
            <a:off x="6962708" y="3217868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10"/>
          <p:cNvSpPr/>
          <p:nvPr userDrawn="1"/>
        </p:nvSpPr>
        <p:spPr>
          <a:xfrm>
            <a:off x="6962708" y="4412489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6962708" y="5008780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9"/>
          </p:nvPr>
        </p:nvSpPr>
        <p:spPr>
          <a:xfrm>
            <a:off x="977899" y="2276872"/>
            <a:ext cx="5472000" cy="345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56715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410512"/>
            <a:ext cx="12192000" cy="269084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cxnSp>
        <p:nvCxnSpPr>
          <p:cNvPr id="28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-3598006" y="296312"/>
            <a:ext cx="0" cy="36000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528869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526511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526511" y="4907682"/>
            <a:ext cx="5331505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12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597639"/>
            <a:ext cx="12192000" cy="326036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75185" y="1686623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75184" y="2065925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264068" y="1458988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3320026" y="1686622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3320025" y="2065924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3108909" y="1458987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164866" y="1651215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6164865" y="2030517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5953749" y="1423580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9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9128115" y="1651214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9128114" y="2030516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8916998" y="1423579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261392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1050780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38200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982105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188130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188130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579347" y="-128733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4854085" y="5792017"/>
            <a:ext cx="671034" cy="589266"/>
            <a:chOff x="7426012" y="5785322"/>
            <a:chExt cx="671034" cy="618488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sp>
        <p:nvSpPr>
          <p:cNvPr id="50" name="矩形 49"/>
          <p:cNvSpPr/>
          <p:nvPr userDrawn="1"/>
        </p:nvSpPr>
        <p:spPr>
          <a:xfrm>
            <a:off x="6353403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2" name="图片占位符 4"/>
          <p:cNvSpPr>
            <a:spLocks noGrp="1"/>
          </p:cNvSpPr>
          <p:nvPr>
            <p:ph type="pic" sz="quarter" idx="16"/>
          </p:nvPr>
        </p:nvSpPr>
        <p:spPr>
          <a:xfrm>
            <a:off x="6140823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5" name="Oval 10"/>
          <p:cNvSpPr/>
          <p:nvPr userDrawn="1"/>
        </p:nvSpPr>
        <p:spPr>
          <a:xfrm rot="10800000">
            <a:off x="6284728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490753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490753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83" name="组合 82"/>
          <p:cNvGrpSpPr/>
          <p:nvPr userDrawn="1"/>
        </p:nvGrpSpPr>
        <p:grpSpPr>
          <a:xfrm>
            <a:off x="10156708" y="5792017"/>
            <a:ext cx="671034" cy="589266"/>
            <a:chOff x="7426012" y="5785322"/>
            <a:chExt cx="671034" cy="618488"/>
          </a:xfrm>
        </p:grpSpPr>
        <p:sp>
          <p:nvSpPr>
            <p:cNvPr id="84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85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6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7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8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9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90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45630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838200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769525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975550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75550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矩形 29"/>
          <p:cNvSpPr/>
          <p:nvPr userDrawn="1"/>
        </p:nvSpPr>
        <p:spPr>
          <a:xfrm>
            <a:off x="4776642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6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Oval 10"/>
          <p:cNvSpPr/>
          <p:nvPr userDrawn="1"/>
        </p:nvSpPr>
        <p:spPr>
          <a:xfrm rot="10800000">
            <a:off x="4707967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8" name="文本占位符 11"/>
          <p:cNvSpPr>
            <a:spLocks noGrp="1"/>
          </p:cNvSpPr>
          <p:nvPr userDrawn="1">
            <p:ph type="body" sz="quarter" idx="17"/>
          </p:nvPr>
        </p:nvSpPr>
        <p:spPr>
          <a:xfrm>
            <a:off x="4913992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11"/>
          <p:cNvSpPr>
            <a:spLocks noGrp="1"/>
          </p:cNvSpPr>
          <p:nvPr userDrawn="1">
            <p:ph type="body" sz="quarter" idx="18"/>
          </p:nvPr>
        </p:nvSpPr>
        <p:spPr>
          <a:xfrm>
            <a:off x="4913992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0" name="矩形 39"/>
          <p:cNvSpPr/>
          <p:nvPr userDrawn="1"/>
        </p:nvSpPr>
        <p:spPr>
          <a:xfrm>
            <a:off x="8510673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2" name="Oval 42">
            <a:extLst>
              <a:ext uri="{FF2B5EF4-FFF2-40B4-BE49-F238E27FC236}">
                <a16:creationId xmlns:a16="http://schemas.microsoft.com/office/drawing/2014/main" id="{06FB75AC-6BD6-4E1F-B0F3-DE1CB4DF61C3}"/>
              </a:ext>
            </a:extLst>
          </p:cNvPr>
          <p:cNvSpPr/>
          <p:nvPr/>
        </p:nvSpPr>
        <p:spPr>
          <a:xfrm>
            <a:off x="11231389" y="5830761"/>
            <a:ext cx="485665" cy="48566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pin heiti" charset="-122"/>
              <a:ea typeface="inpin heiti" charset="-122"/>
              <a:cs typeface="+mn-cs"/>
            </a:endParaRPr>
          </a:p>
        </p:txBody>
      </p:sp>
      <p:sp>
        <p:nvSpPr>
          <p:cNvPr id="46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7" name="Oval 10"/>
          <p:cNvSpPr/>
          <p:nvPr userDrawn="1"/>
        </p:nvSpPr>
        <p:spPr>
          <a:xfrm rot="10800000">
            <a:off x="8441998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8" name="文本占位符 11"/>
          <p:cNvSpPr>
            <a:spLocks noGrp="1"/>
          </p:cNvSpPr>
          <p:nvPr userDrawn="1">
            <p:ph type="body" sz="quarter" idx="20"/>
          </p:nvPr>
        </p:nvSpPr>
        <p:spPr>
          <a:xfrm>
            <a:off x="8648023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 userDrawn="1">
            <p:ph type="body" sz="quarter" idx="21"/>
          </p:nvPr>
        </p:nvSpPr>
        <p:spPr>
          <a:xfrm>
            <a:off x="8648023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7497358" y="583076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3539395" y="5830761"/>
            <a:ext cx="485665" cy="485665"/>
            <a:chOff x="7497358" y="5830761"/>
            <a:chExt cx="485665" cy="485665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11216256" y="5830761"/>
            <a:ext cx="485665" cy="485665"/>
            <a:chOff x="7497358" y="5830761"/>
            <a:chExt cx="485665" cy="485665"/>
          </a:xfrm>
        </p:grpSpPr>
        <p:sp>
          <p:nvSpPr>
            <p:cNvPr id="76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77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8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9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0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1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2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78592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2562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25620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6" name="图片占位符 4"/>
          <p:cNvSpPr>
            <a:spLocks noGrp="1"/>
          </p:cNvSpPr>
          <p:nvPr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564062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4564062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6" name="图片占位符 4"/>
          <p:cNvSpPr>
            <a:spLocks noGrp="1"/>
          </p:cNvSpPr>
          <p:nvPr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34933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349330" y="4957800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86535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408016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76800" y="1408016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753600" y="1408016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38400" y="3846039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315200" y="3846039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139237" y="427185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39238" y="4516903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2579221" y="1963155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9CC75B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2579222" y="2208205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5017622" y="433879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5017623" y="4583846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7456021" y="1963155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FF8957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7456022" y="2208205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9894421" y="4271853"/>
            <a:ext cx="2031690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9894422" y="4516903"/>
            <a:ext cx="203168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373726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476265" y="31671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476265" y="25709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476265" y="37634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476265" y="43597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476265" y="49560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7204055" y="27164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24" name="Oval 61"/>
          <p:cNvSpPr>
            <a:spLocks noChangeArrowheads="1"/>
          </p:cNvSpPr>
          <p:nvPr userDrawn="1"/>
        </p:nvSpPr>
        <p:spPr bwMode="auto">
          <a:xfrm>
            <a:off x="7204055" y="39152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25" name="Oval 47"/>
          <p:cNvSpPr/>
          <p:nvPr userDrawn="1"/>
        </p:nvSpPr>
        <p:spPr>
          <a:xfrm>
            <a:off x="7204055" y="33107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7204055" y="45053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7" name="Oval 10"/>
          <p:cNvSpPr/>
          <p:nvPr userDrawn="1"/>
        </p:nvSpPr>
        <p:spPr>
          <a:xfrm>
            <a:off x="7204055" y="51016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 userDrawn="1"/>
        </p:nvSpPr>
        <p:spPr>
          <a:xfrm>
            <a:off x="6583681" y="1635510"/>
            <a:ext cx="4660766" cy="4773141"/>
          </a:xfrm>
          <a:prstGeom prst="roundRect">
            <a:avLst>
              <a:gd name="adj" fmla="val 6638"/>
            </a:avLst>
          </a:prstGeom>
          <a:noFill/>
          <a:ln w="12700" cap="flat" cmpd="sng" algn="ctr">
            <a:solidFill>
              <a:srgbClr val="0086D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0" name="矩形: 圆角 6">
            <a:extLst>
              <a:ext uri="{FF2B5EF4-FFF2-40B4-BE49-F238E27FC236}">
                <a16:creationId xmlns:a16="http://schemas.microsoft.com/office/drawing/2014/main" id="{18767D5A-5DC0-4FF8-9176-56CADD0F20C6}"/>
              </a:ext>
            </a:extLst>
          </p:cNvPr>
          <p:cNvSpPr/>
          <p:nvPr/>
        </p:nvSpPr>
        <p:spPr>
          <a:xfrm>
            <a:off x="7402121" y="1395826"/>
            <a:ext cx="3244697" cy="520774"/>
          </a:xfrm>
          <a:prstGeom prst="roundRect">
            <a:avLst>
              <a:gd name="adj" fmla="val 50000"/>
            </a:avLst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569398" y="1456641"/>
            <a:ext cx="3004568" cy="3991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0789920" y="5913120"/>
            <a:ext cx="600226" cy="556745"/>
            <a:chOff x="7382798" y="5759681"/>
            <a:chExt cx="600226" cy="556745"/>
          </a:xfrm>
        </p:grpSpPr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382798" y="5759681"/>
              <a:ext cx="600226" cy="55674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38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39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0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1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2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3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837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562648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9" name="Freeform 7"/>
          <p:cNvSpPr>
            <a:spLocks/>
          </p:cNvSpPr>
          <p:nvPr userDrawn="1"/>
        </p:nvSpPr>
        <p:spPr bwMode="auto">
          <a:xfrm>
            <a:off x="4987170" y="1403497"/>
            <a:ext cx="2267388" cy="2266015"/>
          </a:xfrm>
          <a:custGeom>
            <a:avLst/>
            <a:gdLst>
              <a:gd name="T0" fmla="*/ 414 w 828"/>
              <a:gd name="T1" fmla="*/ 0 h 827"/>
              <a:gd name="T2" fmla="*/ 0 w 828"/>
              <a:gd name="T3" fmla="*/ 413 h 827"/>
              <a:gd name="T4" fmla="*/ 412 w 828"/>
              <a:gd name="T5" fmla="*/ 827 h 827"/>
              <a:gd name="T6" fmla="*/ 414 w 828"/>
              <a:gd name="T7" fmla="*/ 827 h 827"/>
              <a:gd name="T8" fmla="*/ 416 w 828"/>
              <a:gd name="T9" fmla="*/ 827 h 827"/>
              <a:gd name="T10" fmla="*/ 464 w 828"/>
              <a:gd name="T11" fmla="*/ 824 h 827"/>
              <a:gd name="T12" fmla="*/ 825 w 828"/>
              <a:gd name="T13" fmla="*/ 462 h 827"/>
              <a:gd name="T14" fmla="*/ 828 w 828"/>
              <a:gd name="T15" fmla="*/ 413 h 827"/>
              <a:gd name="T16" fmla="*/ 828 w 828"/>
              <a:gd name="T17" fmla="*/ 413 h 827"/>
              <a:gd name="T18" fmla="*/ 414 w 828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8" h="827">
                <a:moveTo>
                  <a:pt x="414" y="0"/>
                </a:moveTo>
                <a:cubicBezTo>
                  <a:pt x="186" y="0"/>
                  <a:pt x="0" y="185"/>
                  <a:pt x="0" y="413"/>
                </a:cubicBezTo>
                <a:cubicBezTo>
                  <a:pt x="218" y="436"/>
                  <a:pt x="391" y="609"/>
                  <a:pt x="412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415" y="827"/>
                  <a:pt x="415" y="827"/>
                  <a:pt x="416" y="827"/>
                </a:cubicBezTo>
                <a:cubicBezTo>
                  <a:pt x="432" y="827"/>
                  <a:pt x="449" y="826"/>
                  <a:pt x="464" y="824"/>
                </a:cubicBezTo>
                <a:cubicBezTo>
                  <a:pt x="653" y="801"/>
                  <a:pt x="803" y="651"/>
                  <a:pt x="825" y="462"/>
                </a:cubicBezTo>
                <a:cubicBezTo>
                  <a:pt x="827" y="446"/>
                  <a:pt x="828" y="430"/>
                  <a:pt x="828" y="413"/>
                </a:cubicBezTo>
                <a:cubicBezTo>
                  <a:pt x="828" y="413"/>
                  <a:pt x="828" y="413"/>
                  <a:pt x="828" y="413"/>
                </a:cubicBezTo>
                <a:cubicBezTo>
                  <a:pt x="828" y="185"/>
                  <a:pt x="642" y="0"/>
                  <a:pt x="414" y="0"/>
                </a:cubicBezTo>
                <a:close/>
              </a:path>
            </a:pathLst>
          </a:custGeom>
          <a:solidFill>
            <a:srgbClr val="5ECCF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31" name="Freeform 8"/>
          <p:cNvSpPr>
            <a:spLocks/>
          </p:cNvSpPr>
          <p:nvPr userDrawn="1"/>
        </p:nvSpPr>
        <p:spPr bwMode="auto">
          <a:xfrm>
            <a:off x="3852790" y="2526903"/>
            <a:ext cx="2267388" cy="2268758"/>
          </a:xfrm>
          <a:custGeom>
            <a:avLst/>
            <a:gdLst>
              <a:gd name="T0" fmla="*/ 825 w 828"/>
              <a:gd name="T1" fmla="*/ 366 h 828"/>
              <a:gd name="T2" fmla="*/ 465 w 828"/>
              <a:gd name="T3" fmla="*/ 3 h 828"/>
              <a:gd name="T4" fmla="*/ 416 w 828"/>
              <a:gd name="T5" fmla="*/ 0 h 828"/>
              <a:gd name="T6" fmla="*/ 414 w 828"/>
              <a:gd name="T7" fmla="*/ 0 h 828"/>
              <a:gd name="T8" fmla="*/ 0 w 828"/>
              <a:gd name="T9" fmla="*/ 414 h 828"/>
              <a:gd name="T10" fmla="*/ 414 w 828"/>
              <a:gd name="T11" fmla="*/ 828 h 828"/>
              <a:gd name="T12" fmla="*/ 417 w 828"/>
              <a:gd name="T13" fmla="*/ 828 h 828"/>
              <a:gd name="T14" fmla="*/ 828 w 828"/>
              <a:gd name="T15" fmla="*/ 416 h 828"/>
              <a:gd name="T16" fmla="*/ 828 w 828"/>
              <a:gd name="T17" fmla="*/ 414 h 828"/>
              <a:gd name="T18" fmla="*/ 828 w 828"/>
              <a:gd name="T19" fmla="*/ 414 h 828"/>
              <a:gd name="T20" fmla="*/ 825 w 828"/>
              <a:gd name="T21" fmla="*/ 366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8" h="828">
                <a:moveTo>
                  <a:pt x="825" y="366"/>
                </a:moveTo>
                <a:cubicBezTo>
                  <a:pt x="803" y="177"/>
                  <a:pt x="653" y="26"/>
                  <a:pt x="465" y="3"/>
                </a:cubicBezTo>
                <a:cubicBezTo>
                  <a:pt x="449" y="1"/>
                  <a:pt x="433" y="0"/>
                  <a:pt x="416" y="0"/>
                </a:cubicBezTo>
                <a:cubicBezTo>
                  <a:pt x="416" y="0"/>
                  <a:pt x="415" y="0"/>
                  <a:pt x="414" y="0"/>
                </a:cubicBezTo>
                <a:cubicBezTo>
                  <a:pt x="186" y="0"/>
                  <a:pt x="0" y="186"/>
                  <a:pt x="0" y="414"/>
                </a:cubicBezTo>
                <a:cubicBezTo>
                  <a:pt x="0" y="642"/>
                  <a:pt x="186" y="828"/>
                  <a:pt x="414" y="828"/>
                </a:cubicBezTo>
                <a:cubicBezTo>
                  <a:pt x="415" y="828"/>
                  <a:pt x="416" y="828"/>
                  <a:pt x="417" y="828"/>
                </a:cubicBezTo>
                <a:cubicBezTo>
                  <a:pt x="439" y="611"/>
                  <a:pt x="611" y="438"/>
                  <a:pt x="828" y="416"/>
                </a:cubicBezTo>
                <a:cubicBezTo>
                  <a:pt x="828" y="415"/>
                  <a:pt x="828" y="415"/>
                  <a:pt x="828" y="414"/>
                </a:cubicBezTo>
                <a:cubicBezTo>
                  <a:pt x="828" y="414"/>
                  <a:pt x="828" y="414"/>
                  <a:pt x="828" y="414"/>
                </a:cubicBezTo>
                <a:cubicBezTo>
                  <a:pt x="828" y="398"/>
                  <a:pt x="827" y="381"/>
                  <a:pt x="825" y="366"/>
                </a:cubicBezTo>
                <a:close/>
              </a:path>
            </a:pathLst>
          </a:custGeom>
          <a:solidFill>
            <a:srgbClr val="0086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38" name="Freeform 9"/>
          <p:cNvSpPr>
            <a:spLocks/>
          </p:cNvSpPr>
          <p:nvPr userDrawn="1"/>
        </p:nvSpPr>
        <p:spPr bwMode="auto">
          <a:xfrm>
            <a:off x="6120178" y="2535133"/>
            <a:ext cx="2264644" cy="2266015"/>
          </a:xfrm>
          <a:custGeom>
            <a:avLst/>
            <a:gdLst>
              <a:gd name="T0" fmla="*/ 414 w 827"/>
              <a:gd name="T1" fmla="*/ 0 h 827"/>
              <a:gd name="T2" fmla="*/ 412 w 827"/>
              <a:gd name="T3" fmla="*/ 0 h 827"/>
              <a:gd name="T4" fmla="*/ 0 w 827"/>
              <a:gd name="T5" fmla="*/ 413 h 827"/>
              <a:gd name="T6" fmla="*/ 0 w 827"/>
              <a:gd name="T7" fmla="*/ 416 h 827"/>
              <a:gd name="T8" fmla="*/ 3 w 827"/>
              <a:gd name="T9" fmla="*/ 464 h 827"/>
              <a:gd name="T10" fmla="*/ 363 w 827"/>
              <a:gd name="T11" fmla="*/ 824 h 827"/>
              <a:gd name="T12" fmla="*/ 411 w 827"/>
              <a:gd name="T13" fmla="*/ 827 h 827"/>
              <a:gd name="T14" fmla="*/ 414 w 827"/>
              <a:gd name="T15" fmla="*/ 827 h 827"/>
              <a:gd name="T16" fmla="*/ 827 w 827"/>
              <a:gd name="T17" fmla="*/ 413 h 827"/>
              <a:gd name="T18" fmla="*/ 414 w 827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827">
                <a:moveTo>
                  <a:pt x="414" y="0"/>
                </a:moveTo>
                <a:cubicBezTo>
                  <a:pt x="413" y="0"/>
                  <a:pt x="412" y="0"/>
                  <a:pt x="412" y="0"/>
                </a:cubicBezTo>
                <a:cubicBezTo>
                  <a:pt x="390" y="218"/>
                  <a:pt x="218" y="391"/>
                  <a:pt x="0" y="413"/>
                </a:cubicBezTo>
                <a:cubicBezTo>
                  <a:pt x="0" y="414"/>
                  <a:pt x="0" y="415"/>
                  <a:pt x="0" y="416"/>
                </a:cubicBezTo>
                <a:cubicBezTo>
                  <a:pt x="0" y="432"/>
                  <a:pt x="1" y="448"/>
                  <a:pt x="3" y="464"/>
                </a:cubicBezTo>
                <a:cubicBezTo>
                  <a:pt x="26" y="652"/>
                  <a:pt x="175" y="801"/>
                  <a:pt x="363" y="824"/>
                </a:cubicBezTo>
                <a:cubicBezTo>
                  <a:pt x="379" y="826"/>
                  <a:pt x="395" y="827"/>
                  <a:pt x="411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642" y="827"/>
                  <a:pt x="827" y="641"/>
                  <a:pt x="827" y="413"/>
                </a:cubicBezTo>
                <a:cubicBezTo>
                  <a:pt x="827" y="185"/>
                  <a:pt x="642" y="0"/>
                  <a:pt x="4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39" name="Freeform 10"/>
          <p:cNvSpPr>
            <a:spLocks/>
          </p:cNvSpPr>
          <p:nvPr userDrawn="1"/>
        </p:nvSpPr>
        <p:spPr bwMode="auto">
          <a:xfrm>
            <a:off x="4981683" y="3666769"/>
            <a:ext cx="2264644" cy="2268758"/>
          </a:xfrm>
          <a:custGeom>
            <a:avLst/>
            <a:gdLst>
              <a:gd name="T0" fmla="*/ 827 w 827"/>
              <a:gd name="T1" fmla="*/ 412 h 828"/>
              <a:gd name="T2" fmla="*/ 416 w 827"/>
              <a:gd name="T3" fmla="*/ 0 h 828"/>
              <a:gd name="T4" fmla="*/ 413 w 827"/>
              <a:gd name="T5" fmla="*/ 0 h 828"/>
              <a:gd name="T6" fmla="*/ 411 w 827"/>
              <a:gd name="T7" fmla="*/ 0 h 828"/>
              <a:gd name="T8" fmla="*/ 363 w 827"/>
              <a:gd name="T9" fmla="*/ 3 h 828"/>
              <a:gd name="T10" fmla="*/ 3 w 827"/>
              <a:gd name="T11" fmla="*/ 363 h 828"/>
              <a:gd name="T12" fmla="*/ 0 w 827"/>
              <a:gd name="T13" fmla="*/ 412 h 828"/>
              <a:gd name="T14" fmla="*/ 0 w 827"/>
              <a:gd name="T15" fmla="*/ 414 h 828"/>
              <a:gd name="T16" fmla="*/ 413 w 827"/>
              <a:gd name="T17" fmla="*/ 828 h 828"/>
              <a:gd name="T18" fmla="*/ 827 w 827"/>
              <a:gd name="T19" fmla="*/ 414 h 828"/>
              <a:gd name="T20" fmla="*/ 827 w 827"/>
              <a:gd name="T21" fmla="*/ 412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7" h="828">
                <a:moveTo>
                  <a:pt x="827" y="412"/>
                </a:moveTo>
                <a:cubicBezTo>
                  <a:pt x="610" y="389"/>
                  <a:pt x="438" y="217"/>
                  <a:pt x="416" y="0"/>
                </a:cubicBezTo>
                <a:cubicBezTo>
                  <a:pt x="415" y="0"/>
                  <a:pt x="414" y="0"/>
                  <a:pt x="413" y="0"/>
                </a:cubicBezTo>
                <a:cubicBezTo>
                  <a:pt x="413" y="0"/>
                  <a:pt x="412" y="0"/>
                  <a:pt x="411" y="0"/>
                </a:cubicBezTo>
                <a:cubicBezTo>
                  <a:pt x="395" y="0"/>
                  <a:pt x="379" y="1"/>
                  <a:pt x="363" y="3"/>
                </a:cubicBezTo>
                <a:cubicBezTo>
                  <a:pt x="175" y="26"/>
                  <a:pt x="26" y="176"/>
                  <a:pt x="3" y="363"/>
                </a:cubicBezTo>
                <a:cubicBezTo>
                  <a:pt x="1" y="379"/>
                  <a:pt x="0" y="395"/>
                  <a:pt x="0" y="412"/>
                </a:cubicBezTo>
                <a:cubicBezTo>
                  <a:pt x="0" y="412"/>
                  <a:pt x="0" y="413"/>
                  <a:pt x="0" y="414"/>
                </a:cubicBezTo>
                <a:cubicBezTo>
                  <a:pt x="0" y="642"/>
                  <a:pt x="185" y="828"/>
                  <a:pt x="413" y="828"/>
                </a:cubicBezTo>
                <a:cubicBezTo>
                  <a:pt x="642" y="828"/>
                  <a:pt x="827" y="642"/>
                  <a:pt x="827" y="414"/>
                </a:cubicBezTo>
                <a:cubicBezTo>
                  <a:pt x="827" y="413"/>
                  <a:pt x="827" y="412"/>
                  <a:pt x="827" y="412"/>
                </a:cubicBezTo>
                <a:close/>
              </a:path>
            </a:pathLst>
          </a:custGeom>
          <a:solidFill>
            <a:srgbClr val="9CC7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11847" y="1414268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11847" y="1796628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146982" y="1400754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146982" y="1783114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146982" y="481466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92D050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146982" y="519702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55038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62905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7"/>
          <p:cNvSpPr/>
          <p:nvPr userDrawn="1"/>
        </p:nvSpPr>
        <p:spPr>
          <a:xfrm>
            <a:off x="1912936" y="3937201"/>
            <a:ext cx="9236468" cy="2022274"/>
          </a:xfrm>
          <a:prstGeom prst="roundRect">
            <a:avLst>
              <a:gd name="adj" fmla="val 50000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63913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63913" y="2089180"/>
            <a:ext cx="5378424" cy="1782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50719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3177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27221" y="4822139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27222" y="5314242"/>
            <a:ext cx="3240942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378374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58410" y="4833996"/>
            <a:ext cx="2990165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58411" y="5326099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024543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8416974" y="4840158"/>
            <a:ext cx="285681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8416974" y="5332261"/>
            <a:ext cx="2856816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06131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617391" y="1364804"/>
            <a:ext cx="10745176" cy="1561224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331844" y="1540565"/>
            <a:ext cx="9362660" cy="10634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325861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325861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2491028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4651592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4651592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3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5863979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7977324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7977324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6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9142491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5169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733878"/>
            <a:ext cx="6266330" cy="23674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266329" y="1733878"/>
            <a:ext cx="5925671" cy="236747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715889" y="2094068"/>
            <a:ext cx="5184758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715888" y="2473370"/>
            <a:ext cx="5184759" cy="13859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1081570" y="4468648"/>
            <a:ext cx="9823995" cy="13859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98572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4478215"/>
            <a:ext cx="3530600" cy="3599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4877058"/>
            <a:ext cx="10515600" cy="12608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5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708658" y="4478215"/>
            <a:ext cx="0" cy="334387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584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247114" y="3682297"/>
            <a:ext cx="3289462" cy="2395068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76563" y="1312143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83755" y="1312143"/>
            <a:ext cx="3144841" cy="237047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928596" y="1336418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35788" y="1338400"/>
            <a:ext cx="3144841" cy="2344215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21404" y="3686945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5928596" y="3682616"/>
            <a:ext cx="3144841" cy="23947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9073437" y="3682616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2928443" y="1389721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2928443" y="1881824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9"/>
          </p:nvPr>
        </p:nvSpPr>
        <p:spPr>
          <a:xfrm>
            <a:off x="436725" y="377258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30"/>
          </p:nvPr>
        </p:nvSpPr>
        <p:spPr>
          <a:xfrm>
            <a:off x="436725" y="426468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31"/>
          </p:nvPr>
        </p:nvSpPr>
        <p:spPr>
          <a:xfrm>
            <a:off x="8610600" y="143213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32"/>
          </p:nvPr>
        </p:nvSpPr>
        <p:spPr>
          <a:xfrm>
            <a:off x="8610600" y="192423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33"/>
          </p:nvPr>
        </p:nvSpPr>
        <p:spPr>
          <a:xfrm>
            <a:off x="6118108" y="3815480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/>
          </p:nvPr>
        </p:nvSpPr>
        <p:spPr>
          <a:xfrm>
            <a:off x="6118108" y="4307583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82188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2575592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954894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3785519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4164821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42311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1435459"/>
            <a:ext cx="4153711" cy="55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0708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294593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337824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076544" y="418751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076544" y="461982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900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7"/>
          <p:cNvSpPr/>
          <p:nvPr userDrawn="1"/>
        </p:nvSpPr>
        <p:spPr>
          <a:xfrm>
            <a:off x="1912936" y="3937201"/>
            <a:ext cx="9236468" cy="2022274"/>
          </a:xfrm>
          <a:prstGeom prst="roundRect">
            <a:avLst>
              <a:gd name="adj" fmla="val 50000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63913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63913" y="2089180"/>
            <a:ext cx="5378424" cy="1782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970910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1802281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2181583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838200" y="3012208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38200" y="3391510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838200" y="4218440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38200" y="45977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52617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6746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6245" y="3081393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356225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153400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875954" y="2504345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240803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687958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12202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513458" y="2311193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785668" y="33576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785668" y="27614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785668" y="39539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785668" y="45502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785668" y="51465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8" name="Oval 61"/>
          <p:cNvSpPr>
            <a:spLocks noChangeArrowheads="1"/>
          </p:cNvSpPr>
          <p:nvPr userDrawn="1"/>
        </p:nvSpPr>
        <p:spPr bwMode="auto">
          <a:xfrm>
            <a:off x="7513458" y="29069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19" name="Oval 61"/>
          <p:cNvSpPr>
            <a:spLocks noChangeArrowheads="1"/>
          </p:cNvSpPr>
          <p:nvPr userDrawn="1"/>
        </p:nvSpPr>
        <p:spPr bwMode="auto">
          <a:xfrm>
            <a:off x="7513458" y="41057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20" name="Oval 47"/>
          <p:cNvSpPr/>
          <p:nvPr userDrawn="1"/>
        </p:nvSpPr>
        <p:spPr>
          <a:xfrm>
            <a:off x="7513458" y="35012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1" name="Oval 10"/>
          <p:cNvSpPr/>
          <p:nvPr userDrawn="1"/>
        </p:nvSpPr>
        <p:spPr>
          <a:xfrm>
            <a:off x="7513458" y="46958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2" name="Oval 10"/>
          <p:cNvSpPr/>
          <p:nvPr userDrawn="1"/>
        </p:nvSpPr>
        <p:spPr>
          <a:xfrm>
            <a:off x="7513458" y="52921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776563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023100" y="1660527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23100" y="2083982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7023100" y="2744491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023100" y="3167946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7023100" y="3894138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7023100" y="4317593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7023100" y="5032122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7023100" y="5455577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282224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pic>
        <p:nvPicPr>
          <p:cNvPr id="16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-217604" y="-1139159"/>
            <a:ext cx="12918262" cy="91363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818"/>
          <a:stretch/>
        </p:blipFill>
        <p:spPr>
          <a:xfrm>
            <a:off x="5169364" y="3622909"/>
            <a:ext cx="2426660" cy="6735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99" y="4509120"/>
            <a:ext cx="863189" cy="863189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722389"/>
            <a:ext cx="4893869" cy="9005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baseline="0">
                <a:ln w="34925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1422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95730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95730" y="2123470"/>
            <a:ext cx="5378424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9573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9573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4695730" y="4524677"/>
            <a:ext cx="2990165" cy="2724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469573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785422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785422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27"/>
          </p:nvPr>
        </p:nvSpPr>
        <p:spPr>
          <a:xfrm>
            <a:off x="7854220" y="4545480"/>
            <a:ext cx="2990165" cy="251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28"/>
          </p:nvPr>
        </p:nvSpPr>
        <p:spPr>
          <a:xfrm>
            <a:off x="785422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785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3177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27221" y="4822139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27222" y="5314242"/>
            <a:ext cx="3240942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378374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58410" y="4833996"/>
            <a:ext cx="2990165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58411" y="5326099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024543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8416974" y="4840158"/>
            <a:ext cx="285681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8416974" y="5332261"/>
            <a:ext cx="2856816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531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617391" y="1364804"/>
            <a:ext cx="10745176" cy="1561224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331844" y="1540565"/>
            <a:ext cx="9362660" cy="10634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325861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325861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2491028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4651592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4651592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3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5863979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7977324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7977324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6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9142491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113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733878"/>
            <a:ext cx="6266330" cy="23674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266329" y="1733878"/>
            <a:ext cx="5925671" cy="236747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715889" y="2094068"/>
            <a:ext cx="5184758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715888" y="2473370"/>
            <a:ext cx="5184759" cy="13859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1081570" y="4468648"/>
            <a:ext cx="9823995" cy="13859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539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5379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4478215"/>
            <a:ext cx="3530600" cy="3599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4877058"/>
            <a:ext cx="10515600" cy="12608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5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708658" y="4478215"/>
            <a:ext cx="0" cy="334387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474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247114" y="3682297"/>
            <a:ext cx="3289462" cy="2395068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76563" y="1312143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83755" y="1312143"/>
            <a:ext cx="3144841" cy="237047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928596" y="1336418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35788" y="1338400"/>
            <a:ext cx="3144841" cy="2344215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21404" y="3686945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5928596" y="3682616"/>
            <a:ext cx="3144841" cy="23947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9073437" y="3682616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2928443" y="1389721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2928443" y="1881824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9"/>
          </p:nvPr>
        </p:nvSpPr>
        <p:spPr>
          <a:xfrm>
            <a:off x="436725" y="377258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30"/>
          </p:nvPr>
        </p:nvSpPr>
        <p:spPr>
          <a:xfrm>
            <a:off x="436725" y="426468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31"/>
          </p:nvPr>
        </p:nvSpPr>
        <p:spPr>
          <a:xfrm>
            <a:off x="8610600" y="143213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32"/>
          </p:nvPr>
        </p:nvSpPr>
        <p:spPr>
          <a:xfrm>
            <a:off x="8610600" y="192423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33"/>
          </p:nvPr>
        </p:nvSpPr>
        <p:spPr>
          <a:xfrm>
            <a:off x="6118108" y="3815480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/>
          </p:nvPr>
        </p:nvSpPr>
        <p:spPr>
          <a:xfrm>
            <a:off x="6118108" y="4307583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7333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2575592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954894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3785519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4164821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4433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1435459"/>
            <a:ext cx="4153711" cy="55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0708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294593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337824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076544" y="418751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076544" y="461982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9126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1802281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2181583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838200" y="3012208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38200" y="3391510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838200" y="4218440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38200" y="45977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7228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6746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6245" y="3081393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356225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153400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875954" y="2504345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240803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687958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3907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513458" y="2311193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785668" y="33576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785668" y="27614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785668" y="39539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785668" y="45502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785668" y="51465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8" name="Oval 61"/>
          <p:cNvSpPr>
            <a:spLocks noChangeArrowheads="1"/>
          </p:cNvSpPr>
          <p:nvPr userDrawn="1"/>
        </p:nvSpPr>
        <p:spPr bwMode="auto">
          <a:xfrm>
            <a:off x="7513458" y="29069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9" name="Oval 61"/>
          <p:cNvSpPr>
            <a:spLocks noChangeArrowheads="1"/>
          </p:cNvSpPr>
          <p:nvPr userDrawn="1"/>
        </p:nvSpPr>
        <p:spPr bwMode="auto">
          <a:xfrm>
            <a:off x="7513458" y="41057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0" name="Oval 47"/>
          <p:cNvSpPr/>
          <p:nvPr userDrawn="1"/>
        </p:nvSpPr>
        <p:spPr>
          <a:xfrm>
            <a:off x="7513458" y="35012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1" name="Oval 10"/>
          <p:cNvSpPr/>
          <p:nvPr userDrawn="1"/>
        </p:nvSpPr>
        <p:spPr>
          <a:xfrm>
            <a:off x="7513458" y="46958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2" name="Oval 10"/>
          <p:cNvSpPr/>
          <p:nvPr userDrawn="1"/>
        </p:nvSpPr>
        <p:spPr>
          <a:xfrm>
            <a:off x="7513458" y="52921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9753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023100" y="1660527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23100" y="2083982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7023100" y="2744491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023100" y="3167946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7023100" y="3894138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7023100" y="4317593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7023100" y="5032122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7023100" y="5455577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4622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pic>
        <p:nvPicPr>
          <p:cNvPr id="16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-217604" y="-1139159"/>
            <a:ext cx="12918262" cy="91363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818"/>
          <a:stretch/>
        </p:blipFill>
        <p:spPr>
          <a:xfrm>
            <a:off x="5169364" y="3622909"/>
            <a:ext cx="2426660" cy="6735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99" y="4509120"/>
            <a:ext cx="863189" cy="863189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722389"/>
            <a:ext cx="4893869" cy="9005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baseline="0">
                <a:ln w="34925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44220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94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-3645317" y="-2842902"/>
            <a:ext cx="16857718" cy="11922461"/>
          </a:xfrm>
          <a:prstGeom prst="rect">
            <a:avLst/>
          </a:prstGeom>
        </p:spPr>
      </p:pic>
      <p:sp>
        <p:nvSpPr>
          <p:cNvPr id="4" name="Oval 8"/>
          <p:cNvSpPr/>
          <p:nvPr userDrawn="1"/>
        </p:nvSpPr>
        <p:spPr>
          <a:xfrm>
            <a:off x="8949075" y="1916832"/>
            <a:ext cx="3046196" cy="30461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953873" y="1166287"/>
            <a:ext cx="4547003" cy="4547286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1947465" y="1772816"/>
            <a:ext cx="367278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947465" y="2636912"/>
            <a:ext cx="3672780" cy="288032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>
                <a:latin typeface="+mj-lt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8980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6377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1778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155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3727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606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699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8015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24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1868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71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3910044" y="-103890"/>
            <a:ext cx="10123357" cy="7159648"/>
          </a:xfrm>
          <a:prstGeom prst="rect">
            <a:avLst/>
          </a:prstGeom>
        </p:spPr>
      </p:pic>
      <p:sp>
        <p:nvSpPr>
          <p:cNvPr id="10" name="Oval 8"/>
          <p:cNvSpPr/>
          <p:nvPr userDrawn="1"/>
        </p:nvSpPr>
        <p:spPr>
          <a:xfrm>
            <a:off x="3692088" y="1412776"/>
            <a:ext cx="4126316" cy="412631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12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23392" y="1506644"/>
            <a:ext cx="4125600" cy="4125600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4817150" y="2276872"/>
            <a:ext cx="919973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17150" y="3418063"/>
            <a:ext cx="5718317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506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think-cell 幻灯片" r:id="rId5" imgW="421" imgH="423" progId="TCLayout.ActiveDocument.1">
                  <p:embed/>
                </p:oleObj>
              </mc:Choice>
              <mc:Fallback>
                <p:oleObj name="think-cell 幻灯片" r:id="rId5" imgW="421" imgH="423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Oval 15"/>
          <p:cNvSpPr>
            <a:spLocks noChangeArrowheads="1"/>
          </p:cNvSpPr>
          <p:nvPr/>
        </p:nvSpPr>
        <p:spPr bwMode="auto">
          <a:xfrm>
            <a:off x="11864258" y="6538912"/>
            <a:ext cx="269270" cy="269270"/>
          </a:xfrm>
          <a:prstGeom prst="ellipse">
            <a:avLst/>
          </a:prstGeom>
          <a:gradFill>
            <a:gsLst>
              <a:gs pos="5000">
                <a:srgbClr val="0086D6">
                  <a:alpha val="88000"/>
                </a:srgbClr>
              </a:gs>
              <a:gs pos="100000">
                <a:srgbClr val="0086D6">
                  <a:lumMod val="60000"/>
                  <a:lumOff val="40000"/>
                </a:srgb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546100" y="330200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 rot="5400000">
            <a:off x="10643312" y="5097581"/>
            <a:ext cx="272651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© 2019 Trina Solar. All rights reserved. 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0295359" y="6673547"/>
            <a:ext cx="1500851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Trina Solar Confidential, Top-Secret </a:t>
            </a: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/>
        </p:nvSpPr>
        <p:spPr>
          <a:xfrm>
            <a:off x="11821586" y="6493547"/>
            <a:ext cx="360000" cy="360000"/>
          </a:xfrm>
          <a:prstGeom prst="ellipse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048C4E-7BD1-46A5-B2F2-6AD408DAAD4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 rot="1800000">
            <a:off x="50895" y="232119"/>
            <a:ext cx="1662595" cy="894363"/>
          </a:xfrm>
          <a:custGeom>
            <a:avLst/>
            <a:gdLst>
              <a:gd name="connsiteX0" fmla="*/ 26409 w 1662595"/>
              <a:gd name="connsiteY0" fmla="*/ 127495 h 894363"/>
              <a:gd name="connsiteX1" fmla="*/ 247238 w 1662595"/>
              <a:gd name="connsiteY1" fmla="*/ 0 h 894363"/>
              <a:gd name="connsiteX2" fmla="*/ 1662595 w 1662595"/>
              <a:gd name="connsiteY2" fmla="*/ 4536 h 894363"/>
              <a:gd name="connsiteX3" fmla="*/ 1662595 w 1662595"/>
              <a:gd name="connsiteY3" fmla="*/ 890742 h 894363"/>
              <a:gd name="connsiteX4" fmla="*/ 70811 w 1662595"/>
              <a:gd name="connsiteY4" fmla="*/ 894363 h 894363"/>
              <a:gd name="connsiteX5" fmla="*/ 0 w 1662595"/>
              <a:gd name="connsiteY5" fmla="*/ 771715 h 89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2595" h="894363">
                <a:moveTo>
                  <a:pt x="26409" y="127495"/>
                </a:moveTo>
                <a:lnTo>
                  <a:pt x="247238" y="0"/>
                </a:lnTo>
                <a:lnTo>
                  <a:pt x="1662595" y="4536"/>
                </a:lnTo>
                <a:lnTo>
                  <a:pt x="1662595" y="890742"/>
                </a:lnTo>
                <a:lnTo>
                  <a:pt x="70811" y="894363"/>
                </a:lnTo>
                <a:lnTo>
                  <a:pt x="0" y="771715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alpha val="20000"/>
                </a:sysClr>
              </a:gs>
              <a:gs pos="100000">
                <a:srgbClr val="F2F2F2">
                  <a:alpha val="0"/>
                </a:srgb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546100" y="1125538"/>
            <a:ext cx="11090275" cy="536800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4" name="任意多边形 13"/>
          <p:cNvSpPr/>
          <p:nvPr/>
        </p:nvSpPr>
        <p:spPr>
          <a:xfrm>
            <a:off x="0" y="0"/>
            <a:ext cx="613177" cy="711080"/>
          </a:xfrm>
          <a:custGeom>
            <a:avLst/>
            <a:gdLst>
              <a:gd name="connsiteX0" fmla="*/ 0 w 613177"/>
              <a:gd name="connsiteY0" fmla="*/ 0 h 711080"/>
              <a:gd name="connsiteX1" fmla="*/ 529442 w 613177"/>
              <a:gd name="connsiteY1" fmla="*/ 0 h 711080"/>
              <a:gd name="connsiteX2" fmla="*/ 536180 w 613177"/>
              <a:gd name="connsiteY2" fmla="*/ 8166 h 711080"/>
              <a:gd name="connsiteX3" fmla="*/ 613177 w 613177"/>
              <a:gd name="connsiteY3" fmla="*/ 260237 h 711080"/>
              <a:gd name="connsiteX4" fmla="*/ 162334 w 613177"/>
              <a:gd name="connsiteY4" fmla="*/ 711080 h 711080"/>
              <a:gd name="connsiteX5" fmla="*/ 71473 w 613177"/>
              <a:gd name="connsiteY5" fmla="*/ 701921 h 711080"/>
              <a:gd name="connsiteX6" fmla="*/ 0 w 613177"/>
              <a:gd name="connsiteY6" fmla="*/ 679734 h 71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177" h="711080">
                <a:moveTo>
                  <a:pt x="0" y="0"/>
                </a:moveTo>
                <a:lnTo>
                  <a:pt x="529442" y="0"/>
                </a:lnTo>
                <a:lnTo>
                  <a:pt x="536180" y="8166"/>
                </a:lnTo>
                <a:cubicBezTo>
                  <a:pt x="584792" y="80121"/>
                  <a:pt x="613177" y="166864"/>
                  <a:pt x="613177" y="260237"/>
                </a:cubicBezTo>
                <a:cubicBezTo>
                  <a:pt x="613177" y="509231"/>
                  <a:pt x="411328" y="711080"/>
                  <a:pt x="162334" y="711080"/>
                </a:cubicBezTo>
                <a:cubicBezTo>
                  <a:pt x="131210" y="711080"/>
                  <a:pt x="100822" y="707926"/>
                  <a:pt x="71473" y="701921"/>
                </a:cubicBezTo>
                <a:lnTo>
                  <a:pt x="0" y="679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33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  <p15:guide id="2" orient="horz" pos="618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pos="7333">
          <p15:clr>
            <a:srgbClr val="FBAE40"/>
          </p15:clr>
        </p15:guide>
        <p15:guide id="5" orient="horz" pos="411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115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0318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2774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5529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2418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9288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4246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8319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89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2081489" y="-1102647"/>
            <a:ext cx="12918262" cy="91363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79978" y="2083366"/>
            <a:ext cx="8693734" cy="486391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825456" y="193183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234918" y="3074337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234918" y="247804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234918" y="367062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234918" y="426691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34918" y="4863209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Oval 61"/>
          <p:cNvSpPr>
            <a:spLocks noChangeArrowheads="1"/>
          </p:cNvSpPr>
          <p:nvPr userDrawn="1"/>
        </p:nvSpPr>
        <p:spPr bwMode="auto">
          <a:xfrm>
            <a:off x="6962708" y="2623617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6962708" y="3822384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4" name="Oval 47"/>
          <p:cNvSpPr/>
          <p:nvPr userDrawn="1"/>
        </p:nvSpPr>
        <p:spPr>
          <a:xfrm>
            <a:off x="6962708" y="3217868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10"/>
          <p:cNvSpPr/>
          <p:nvPr userDrawn="1"/>
        </p:nvSpPr>
        <p:spPr>
          <a:xfrm>
            <a:off x="6962708" y="4412489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6962708" y="5008780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9"/>
          </p:nvPr>
        </p:nvSpPr>
        <p:spPr>
          <a:xfrm>
            <a:off x="977899" y="2276872"/>
            <a:ext cx="5472000" cy="345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786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544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3215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think-cell 幻灯片" r:id="rId5" imgW="421" imgH="423" progId="TCLayout.ActiveDocument.1">
                  <p:embed/>
                </p:oleObj>
              </mc:Choice>
              <mc:Fallback>
                <p:oleObj name="think-cell 幻灯片" r:id="rId5" imgW="421" imgH="423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Oval 15"/>
          <p:cNvSpPr>
            <a:spLocks noChangeArrowheads="1"/>
          </p:cNvSpPr>
          <p:nvPr/>
        </p:nvSpPr>
        <p:spPr bwMode="auto">
          <a:xfrm>
            <a:off x="11864258" y="6538912"/>
            <a:ext cx="269270" cy="269270"/>
          </a:xfrm>
          <a:prstGeom prst="ellipse">
            <a:avLst/>
          </a:prstGeom>
          <a:gradFill>
            <a:gsLst>
              <a:gs pos="5000">
                <a:srgbClr val="0086D6">
                  <a:alpha val="88000"/>
                </a:srgbClr>
              </a:gs>
              <a:gs pos="100000">
                <a:srgbClr val="0086D6">
                  <a:lumMod val="60000"/>
                  <a:lumOff val="40000"/>
                </a:srgb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546100" y="330200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 rot="5400000">
            <a:off x="10643312" y="5097581"/>
            <a:ext cx="272651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© 2019 Trina Solar. All rights reserved. 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0295359" y="6673547"/>
            <a:ext cx="1500851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Trina Solar Confidential, Top-Secret </a:t>
            </a: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/>
        </p:nvSpPr>
        <p:spPr>
          <a:xfrm>
            <a:off x="11821586" y="6493547"/>
            <a:ext cx="360000" cy="360000"/>
          </a:xfrm>
          <a:prstGeom prst="ellipse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048C4E-7BD1-46A5-B2F2-6AD408DAAD4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 rot="1800000">
            <a:off x="50895" y="232119"/>
            <a:ext cx="1662595" cy="894363"/>
          </a:xfrm>
          <a:custGeom>
            <a:avLst/>
            <a:gdLst>
              <a:gd name="connsiteX0" fmla="*/ 26409 w 1662595"/>
              <a:gd name="connsiteY0" fmla="*/ 127495 h 894363"/>
              <a:gd name="connsiteX1" fmla="*/ 247238 w 1662595"/>
              <a:gd name="connsiteY1" fmla="*/ 0 h 894363"/>
              <a:gd name="connsiteX2" fmla="*/ 1662595 w 1662595"/>
              <a:gd name="connsiteY2" fmla="*/ 4536 h 894363"/>
              <a:gd name="connsiteX3" fmla="*/ 1662595 w 1662595"/>
              <a:gd name="connsiteY3" fmla="*/ 890742 h 894363"/>
              <a:gd name="connsiteX4" fmla="*/ 70811 w 1662595"/>
              <a:gd name="connsiteY4" fmla="*/ 894363 h 894363"/>
              <a:gd name="connsiteX5" fmla="*/ 0 w 1662595"/>
              <a:gd name="connsiteY5" fmla="*/ 771715 h 89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2595" h="894363">
                <a:moveTo>
                  <a:pt x="26409" y="127495"/>
                </a:moveTo>
                <a:lnTo>
                  <a:pt x="247238" y="0"/>
                </a:lnTo>
                <a:lnTo>
                  <a:pt x="1662595" y="4536"/>
                </a:lnTo>
                <a:lnTo>
                  <a:pt x="1662595" y="890742"/>
                </a:lnTo>
                <a:lnTo>
                  <a:pt x="70811" y="894363"/>
                </a:lnTo>
                <a:lnTo>
                  <a:pt x="0" y="771715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alpha val="20000"/>
                </a:sysClr>
              </a:gs>
              <a:gs pos="100000">
                <a:srgbClr val="F2F2F2">
                  <a:alpha val="0"/>
                </a:srgb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546100" y="1125538"/>
            <a:ext cx="11090275" cy="536800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4" name="任意多边形 13"/>
          <p:cNvSpPr/>
          <p:nvPr/>
        </p:nvSpPr>
        <p:spPr>
          <a:xfrm>
            <a:off x="0" y="0"/>
            <a:ext cx="613177" cy="711080"/>
          </a:xfrm>
          <a:custGeom>
            <a:avLst/>
            <a:gdLst>
              <a:gd name="connsiteX0" fmla="*/ 0 w 613177"/>
              <a:gd name="connsiteY0" fmla="*/ 0 h 711080"/>
              <a:gd name="connsiteX1" fmla="*/ 529442 w 613177"/>
              <a:gd name="connsiteY1" fmla="*/ 0 h 711080"/>
              <a:gd name="connsiteX2" fmla="*/ 536180 w 613177"/>
              <a:gd name="connsiteY2" fmla="*/ 8166 h 711080"/>
              <a:gd name="connsiteX3" fmla="*/ 613177 w 613177"/>
              <a:gd name="connsiteY3" fmla="*/ 260237 h 711080"/>
              <a:gd name="connsiteX4" fmla="*/ 162334 w 613177"/>
              <a:gd name="connsiteY4" fmla="*/ 711080 h 711080"/>
              <a:gd name="connsiteX5" fmla="*/ 71473 w 613177"/>
              <a:gd name="connsiteY5" fmla="*/ 701921 h 711080"/>
              <a:gd name="connsiteX6" fmla="*/ 0 w 613177"/>
              <a:gd name="connsiteY6" fmla="*/ 679734 h 71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177" h="711080">
                <a:moveTo>
                  <a:pt x="0" y="0"/>
                </a:moveTo>
                <a:lnTo>
                  <a:pt x="529442" y="0"/>
                </a:lnTo>
                <a:lnTo>
                  <a:pt x="536180" y="8166"/>
                </a:lnTo>
                <a:cubicBezTo>
                  <a:pt x="584792" y="80121"/>
                  <a:pt x="613177" y="166864"/>
                  <a:pt x="613177" y="260237"/>
                </a:cubicBezTo>
                <a:cubicBezTo>
                  <a:pt x="613177" y="509231"/>
                  <a:pt x="411328" y="711080"/>
                  <a:pt x="162334" y="711080"/>
                </a:cubicBezTo>
                <a:cubicBezTo>
                  <a:pt x="131210" y="711080"/>
                  <a:pt x="100822" y="707926"/>
                  <a:pt x="71473" y="701921"/>
                </a:cubicBezTo>
                <a:lnTo>
                  <a:pt x="0" y="679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24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  <p15:guide id="2" orient="horz" pos="618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pos="7333">
          <p15:clr>
            <a:srgbClr val="FBAE40"/>
          </p15:clr>
        </p15:guide>
        <p15:guide id="5" orient="horz" pos="411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3894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9339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6724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2901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3348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2498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69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410512"/>
            <a:ext cx="12192000" cy="269084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cxnSp>
        <p:nvCxnSpPr>
          <p:cNvPr id="28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-3598006" y="296312"/>
            <a:ext cx="0" cy="36000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528869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526511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526511" y="4907682"/>
            <a:ext cx="5331505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38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3206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3192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7663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1982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think-cell 幻灯片" r:id="rId5" imgW="421" imgH="423" progId="TCLayout.ActiveDocument.1">
                  <p:embed/>
                </p:oleObj>
              </mc:Choice>
              <mc:Fallback>
                <p:oleObj name="think-cell 幻灯片" r:id="rId5" imgW="421" imgH="423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Oval 15"/>
          <p:cNvSpPr>
            <a:spLocks noChangeArrowheads="1"/>
          </p:cNvSpPr>
          <p:nvPr/>
        </p:nvSpPr>
        <p:spPr bwMode="auto">
          <a:xfrm>
            <a:off x="11864258" y="6538912"/>
            <a:ext cx="269270" cy="269270"/>
          </a:xfrm>
          <a:prstGeom prst="ellipse">
            <a:avLst/>
          </a:prstGeom>
          <a:gradFill>
            <a:gsLst>
              <a:gs pos="5000">
                <a:srgbClr val="0086D6">
                  <a:alpha val="88000"/>
                </a:srgbClr>
              </a:gs>
              <a:gs pos="100000">
                <a:srgbClr val="0086D6">
                  <a:lumMod val="60000"/>
                  <a:lumOff val="40000"/>
                </a:srgb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546100" y="330200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 rot="5400000">
            <a:off x="10643312" y="5097581"/>
            <a:ext cx="272651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© 2019 Trina Solar. All rights reserved. 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0295359" y="6673547"/>
            <a:ext cx="1500851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Trina Solar Confidential, Top-Secret </a:t>
            </a: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/>
        </p:nvSpPr>
        <p:spPr>
          <a:xfrm>
            <a:off x="11821586" y="6493547"/>
            <a:ext cx="360000" cy="360000"/>
          </a:xfrm>
          <a:prstGeom prst="ellipse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048C4E-7BD1-46A5-B2F2-6AD408DAAD4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 rot="1800000">
            <a:off x="50895" y="232119"/>
            <a:ext cx="1662595" cy="894363"/>
          </a:xfrm>
          <a:custGeom>
            <a:avLst/>
            <a:gdLst>
              <a:gd name="connsiteX0" fmla="*/ 26409 w 1662595"/>
              <a:gd name="connsiteY0" fmla="*/ 127495 h 894363"/>
              <a:gd name="connsiteX1" fmla="*/ 247238 w 1662595"/>
              <a:gd name="connsiteY1" fmla="*/ 0 h 894363"/>
              <a:gd name="connsiteX2" fmla="*/ 1662595 w 1662595"/>
              <a:gd name="connsiteY2" fmla="*/ 4536 h 894363"/>
              <a:gd name="connsiteX3" fmla="*/ 1662595 w 1662595"/>
              <a:gd name="connsiteY3" fmla="*/ 890742 h 894363"/>
              <a:gd name="connsiteX4" fmla="*/ 70811 w 1662595"/>
              <a:gd name="connsiteY4" fmla="*/ 894363 h 894363"/>
              <a:gd name="connsiteX5" fmla="*/ 0 w 1662595"/>
              <a:gd name="connsiteY5" fmla="*/ 771715 h 89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2595" h="894363">
                <a:moveTo>
                  <a:pt x="26409" y="127495"/>
                </a:moveTo>
                <a:lnTo>
                  <a:pt x="247238" y="0"/>
                </a:lnTo>
                <a:lnTo>
                  <a:pt x="1662595" y="4536"/>
                </a:lnTo>
                <a:lnTo>
                  <a:pt x="1662595" y="890742"/>
                </a:lnTo>
                <a:lnTo>
                  <a:pt x="70811" y="894363"/>
                </a:lnTo>
                <a:lnTo>
                  <a:pt x="0" y="771715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alpha val="20000"/>
                </a:sysClr>
              </a:gs>
              <a:gs pos="100000">
                <a:srgbClr val="F2F2F2">
                  <a:alpha val="0"/>
                </a:srgb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546100" y="1125538"/>
            <a:ext cx="11090275" cy="536800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4" name="任意多边形 13"/>
          <p:cNvSpPr/>
          <p:nvPr/>
        </p:nvSpPr>
        <p:spPr>
          <a:xfrm>
            <a:off x="0" y="0"/>
            <a:ext cx="613177" cy="711080"/>
          </a:xfrm>
          <a:custGeom>
            <a:avLst/>
            <a:gdLst>
              <a:gd name="connsiteX0" fmla="*/ 0 w 613177"/>
              <a:gd name="connsiteY0" fmla="*/ 0 h 711080"/>
              <a:gd name="connsiteX1" fmla="*/ 529442 w 613177"/>
              <a:gd name="connsiteY1" fmla="*/ 0 h 711080"/>
              <a:gd name="connsiteX2" fmla="*/ 536180 w 613177"/>
              <a:gd name="connsiteY2" fmla="*/ 8166 h 711080"/>
              <a:gd name="connsiteX3" fmla="*/ 613177 w 613177"/>
              <a:gd name="connsiteY3" fmla="*/ 260237 h 711080"/>
              <a:gd name="connsiteX4" fmla="*/ 162334 w 613177"/>
              <a:gd name="connsiteY4" fmla="*/ 711080 h 711080"/>
              <a:gd name="connsiteX5" fmla="*/ 71473 w 613177"/>
              <a:gd name="connsiteY5" fmla="*/ 701921 h 711080"/>
              <a:gd name="connsiteX6" fmla="*/ 0 w 613177"/>
              <a:gd name="connsiteY6" fmla="*/ 679734 h 71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177" h="711080">
                <a:moveTo>
                  <a:pt x="0" y="0"/>
                </a:moveTo>
                <a:lnTo>
                  <a:pt x="529442" y="0"/>
                </a:lnTo>
                <a:lnTo>
                  <a:pt x="536180" y="8166"/>
                </a:lnTo>
                <a:cubicBezTo>
                  <a:pt x="584792" y="80121"/>
                  <a:pt x="613177" y="166864"/>
                  <a:pt x="613177" y="260237"/>
                </a:cubicBezTo>
                <a:cubicBezTo>
                  <a:pt x="613177" y="509231"/>
                  <a:pt x="411328" y="711080"/>
                  <a:pt x="162334" y="711080"/>
                </a:cubicBezTo>
                <a:cubicBezTo>
                  <a:pt x="131210" y="711080"/>
                  <a:pt x="100822" y="707926"/>
                  <a:pt x="71473" y="701921"/>
                </a:cubicBezTo>
                <a:lnTo>
                  <a:pt x="0" y="679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012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  <p15:guide id="2" orient="horz" pos="618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pos="7333">
          <p15:clr>
            <a:srgbClr val="FBAE40"/>
          </p15:clr>
        </p15:guide>
        <p15:guide id="5" orient="horz" pos="411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789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0602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7650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9665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68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597639"/>
            <a:ext cx="12192000" cy="326036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75185" y="1686623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75184" y="2065925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264068" y="1458988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3320026" y="1686622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3320025" y="2065924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3108909" y="1458987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164866" y="1651215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6164865" y="2030517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5953749" y="1423580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9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9128115" y="1651214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9128114" y="2030516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8916998" y="1423579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7118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8624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094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7429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6864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9626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2260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-4849216" y="-315416"/>
            <a:ext cx="11736932" cy="753345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9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09020">
            <a:off x="7857778" y="3681197"/>
            <a:ext cx="4598900" cy="3252529"/>
          </a:xfrm>
          <a:prstGeom prst="rect">
            <a:avLst/>
          </a:prstGeom>
        </p:spPr>
      </p:pic>
      <p:sp>
        <p:nvSpPr>
          <p:cNvPr id="10" name="TextBox 13"/>
          <p:cNvSpPr txBox="1"/>
          <p:nvPr userDrawn="1"/>
        </p:nvSpPr>
        <p:spPr>
          <a:xfrm>
            <a:off x="9052127" y="5693450"/>
            <a:ext cx="3020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Power beyond s</a:t>
            </a: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2193D1"/>
                </a:solidFill>
                <a:effectLst/>
                <a:uLnTx/>
                <a:uFillTx/>
                <a:latin typeface="Soho Gothic Pro Light"/>
                <a:cs typeface="+mn-cs"/>
              </a:rPr>
              <a:t>o</a:t>
            </a: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lar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8155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95730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95730" y="2123470"/>
            <a:ext cx="5378424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9573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9573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4695730" y="4524677"/>
            <a:ext cx="2990165" cy="2724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469573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785422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785422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27"/>
          </p:nvPr>
        </p:nvSpPr>
        <p:spPr>
          <a:xfrm>
            <a:off x="7854220" y="4545480"/>
            <a:ext cx="2990165" cy="251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28"/>
          </p:nvPr>
        </p:nvSpPr>
        <p:spPr>
          <a:xfrm>
            <a:off x="785422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3083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1402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-3645317" y="-2842902"/>
            <a:ext cx="16857718" cy="11922461"/>
          </a:xfrm>
          <a:prstGeom prst="rect">
            <a:avLst/>
          </a:prstGeom>
        </p:spPr>
      </p:pic>
      <p:sp>
        <p:nvSpPr>
          <p:cNvPr id="4" name="Oval 8"/>
          <p:cNvSpPr/>
          <p:nvPr userDrawn="1"/>
        </p:nvSpPr>
        <p:spPr>
          <a:xfrm>
            <a:off x="8949075" y="1916832"/>
            <a:ext cx="3046196" cy="30461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953873" y="1166287"/>
            <a:ext cx="4547003" cy="4547286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1947465" y="1772816"/>
            <a:ext cx="367278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947465" y="2636912"/>
            <a:ext cx="3672780" cy="288032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>
                <a:latin typeface="+mj-lt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733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1050780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38200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982105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188130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188130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579347" y="-128733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4854085" y="5792017"/>
            <a:ext cx="671034" cy="589266"/>
            <a:chOff x="7426012" y="5785322"/>
            <a:chExt cx="671034" cy="618488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sp>
        <p:nvSpPr>
          <p:cNvPr id="50" name="矩形 49"/>
          <p:cNvSpPr/>
          <p:nvPr userDrawn="1"/>
        </p:nvSpPr>
        <p:spPr>
          <a:xfrm>
            <a:off x="6353403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2" name="图片占位符 4"/>
          <p:cNvSpPr>
            <a:spLocks noGrp="1"/>
          </p:cNvSpPr>
          <p:nvPr>
            <p:ph type="pic" sz="quarter" idx="16"/>
          </p:nvPr>
        </p:nvSpPr>
        <p:spPr>
          <a:xfrm>
            <a:off x="6140823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5" name="Oval 10"/>
          <p:cNvSpPr/>
          <p:nvPr userDrawn="1"/>
        </p:nvSpPr>
        <p:spPr>
          <a:xfrm rot="10800000">
            <a:off x="6284728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490753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490753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83" name="组合 82"/>
          <p:cNvGrpSpPr/>
          <p:nvPr userDrawn="1"/>
        </p:nvGrpSpPr>
        <p:grpSpPr>
          <a:xfrm>
            <a:off x="10156708" y="5792017"/>
            <a:ext cx="671034" cy="589266"/>
            <a:chOff x="7426012" y="5785322"/>
            <a:chExt cx="671034" cy="618488"/>
          </a:xfrm>
        </p:grpSpPr>
        <p:sp>
          <p:nvSpPr>
            <p:cNvPr id="84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85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6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7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8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9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90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1629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3910044" y="-103890"/>
            <a:ext cx="10123357" cy="7159648"/>
          </a:xfrm>
          <a:prstGeom prst="rect">
            <a:avLst/>
          </a:prstGeom>
        </p:spPr>
      </p:pic>
      <p:sp>
        <p:nvSpPr>
          <p:cNvPr id="10" name="Oval 8"/>
          <p:cNvSpPr/>
          <p:nvPr userDrawn="1"/>
        </p:nvSpPr>
        <p:spPr>
          <a:xfrm>
            <a:off x="3692088" y="1412776"/>
            <a:ext cx="4126316" cy="412631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12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23392" y="1506644"/>
            <a:ext cx="4125600" cy="4125600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4817150" y="2276872"/>
            <a:ext cx="919973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17150" y="3418063"/>
            <a:ext cx="5718317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944452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2081489" y="-1102647"/>
            <a:ext cx="12918262" cy="91363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79978" y="2083366"/>
            <a:ext cx="8693734" cy="486391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825456" y="193183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234918" y="3074337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234918" y="247804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234918" y="367062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234918" y="426691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34918" y="4863209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Oval 61"/>
          <p:cNvSpPr>
            <a:spLocks noChangeArrowheads="1"/>
          </p:cNvSpPr>
          <p:nvPr userDrawn="1"/>
        </p:nvSpPr>
        <p:spPr bwMode="auto">
          <a:xfrm>
            <a:off x="6962708" y="2623617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6962708" y="3822384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24" name="Oval 47"/>
          <p:cNvSpPr/>
          <p:nvPr userDrawn="1"/>
        </p:nvSpPr>
        <p:spPr>
          <a:xfrm>
            <a:off x="6962708" y="3217868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10"/>
          <p:cNvSpPr/>
          <p:nvPr userDrawn="1"/>
        </p:nvSpPr>
        <p:spPr>
          <a:xfrm>
            <a:off x="6962708" y="4412489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6962708" y="5008780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9"/>
          </p:nvPr>
        </p:nvSpPr>
        <p:spPr>
          <a:xfrm>
            <a:off x="977899" y="2276872"/>
            <a:ext cx="5472000" cy="345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7745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410512"/>
            <a:ext cx="12192000" cy="269084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cxnSp>
        <p:nvCxnSpPr>
          <p:cNvPr id="28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-3598006" y="296312"/>
            <a:ext cx="0" cy="36000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528869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526511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526511" y="4907682"/>
            <a:ext cx="5331505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98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597639"/>
            <a:ext cx="12192000" cy="326036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75185" y="1686623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75184" y="2065925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264068" y="1458988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3320026" y="1686622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3320025" y="2065924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3108909" y="1458987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164866" y="1651215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6164865" y="2030517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5953749" y="1423580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9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9128115" y="1651214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9128114" y="2030516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8916998" y="1423579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07024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1050780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38200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982105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188130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188130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579347" y="-128733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4854085" y="5792017"/>
            <a:ext cx="671034" cy="589266"/>
            <a:chOff x="7426012" y="5785322"/>
            <a:chExt cx="671034" cy="618488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sp>
        <p:nvSpPr>
          <p:cNvPr id="50" name="矩形 49"/>
          <p:cNvSpPr/>
          <p:nvPr userDrawn="1"/>
        </p:nvSpPr>
        <p:spPr>
          <a:xfrm>
            <a:off x="6353403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2" name="图片占位符 4"/>
          <p:cNvSpPr>
            <a:spLocks noGrp="1"/>
          </p:cNvSpPr>
          <p:nvPr>
            <p:ph type="pic" sz="quarter" idx="16"/>
          </p:nvPr>
        </p:nvSpPr>
        <p:spPr>
          <a:xfrm>
            <a:off x="6140823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5" name="Oval 10"/>
          <p:cNvSpPr/>
          <p:nvPr userDrawn="1"/>
        </p:nvSpPr>
        <p:spPr>
          <a:xfrm rot="10800000">
            <a:off x="6284728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490753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490753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83" name="组合 82"/>
          <p:cNvGrpSpPr/>
          <p:nvPr userDrawn="1"/>
        </p:nvGrpSpPr>
        <p:grpSpPr>
          <a:xfrm>
            <a:off x="10156708" y="5792017"/>
            <a:ext cx="671034" cy="589266"/>
            <a:chOff x="7426012" y="5785322"/>
            <a:chExt cx="671034" cy="618488"/>
          </a:xfrm>
        </p:grpSpPr>
        <p:sp>
          <p:nvSpPr>
            <p:cNvPr id="84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85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6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7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8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9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90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8853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838200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769525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975550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75550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矩形 29"/>
          <p:cNvSpPr/>
          <p:nvPr userDrawn="1"/>
        </p:nvSpPr>
        <p:spPr>
          <a:xfrm>
            <a:off x="4776642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6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Oval 10"/>
          <p:cNvSpPr/>
          <p:nvPr userDrawn="1"/>
        </p:nvSpPr>
        <p:spPr>
          <a:xfrm rot="10800000">
            <a:off x="4707967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8" name="文本占位符 11"/>
          <p:cNvSpPr>
            <a:spLocks noGrp="1"/>
          </p:cNvSpPr>
          <p:nvPr userDrawn="1">
            <p:ph type="body" sz="quarter" idx="17"/>
          </p:nvPr>
        </p:nvSpPr>
        <p:spPr>
          <a:xfrm>
            <a:off x="4913992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11"/>
          <p:cNvSpPr>
            <a:spLocks noGrp="1"/>
          </p:cNvSpPr>
          <p:nvPr userDrawn="1">
            <p:ph type="body" sz="quarter" idx="18"/>
          </p:nvPr>
        </p:nvSpPr>
        <p:spPr>
          <a:xfrm>
            <a:off x="4913992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0" name="矩形 39"/>
          <p:cNvSpPr/>
          <p:nvPr userDrawn="1"/>
        </p:nvSpPr>
        <p:spPr>
          <a:xfrm>
            <a:off x="8510673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2" name="Oval 42">
            <a:extLst>
              <a:ext uri="{FF2B5EF4-FFF2-40B4-BE49-F238E27FC236}">
                <a16:creationId xmlns:a16="http://schemas.microsoft.com/office/drawing/2014/main" id="{06FB75AC-6BD6-4E1F-B0F3-DE1CB4DF61C3}"/>
              </a:ext>
            </a:extLst>
          </p:cNvPr>
          <p:cNvSpPr/>
          <p:nvPr/>
        </p:nvSpPr>
        <p:spPr>
          <a:xfrm>
            <a:off x="11231389" y="5830761"/>
            <a:ext cx="485665" cy="48566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pin heiti" charset="-122"/>
              <a:ea typeface="inpin heiti" charset="-122"/>
              <a:cs typeface="+mn-cs"/>
            </a:endParaRPr>
          </a:p>
        </p:txBody>
      </p:sp>
      <p:sp>
        <p:nvSpPr>
          <p:cNvPr id="46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7" name="Oval 10"/>
          <p:cNvSpPr/>
          <p:nvPr userDrawn="1"/>
        </p:nvSpPr>
        <p:spPr>
          <a:xfrm rot="10800000">
            <a:off x="8441998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8" name="文本占位符 11"/>
          <p:cNvSpPr>
            <a:spLocks noGrp="1"/>
          </p:cNvSpPr>
          <p:nvPr userDrawn="1">
            <p:ph type="body" sz="quarter" idx="20"/>
          </p:nvPr>
        </p:nvSpPr>
        <p:spPr>
          <a:xfrm>
            <a:off x="8648023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 userDrawn="1">
            <p:ph type="body" sz="quarter" idx="21"/>
          </p:nvPr>
        </p:nvSpPr>
        <p:spPr>
          <a:xfrm>
            <a:off x="8648023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7497358" y="583076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3539395" y="5830761"/>
            <a:ext cx="485665" cy="485665"/>
            <a:chOff x="7497358" y="5830761"/>
            <a:chExt cx="485665" cy="485665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11216256" y="5830761"/>
            <a:ext cx="485665" cy="485665"/>
            <a:chOff x="7497358" y="5830761"/>
            <a:chExt cx="485665" cy="485665"/>
          </a:xfrm>
        </p:grpSpPr>
        <p:sp>
          <p:nvSpPr>
            <p:cNvPr id="76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77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8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9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0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1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2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2275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2562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25620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6" name="图片占位符 4"/>
          <p:cNvSpPr>
            <a:spLocks noGrp="1"/>
          </p:cNvSpPr>
          <p:nvPr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564062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4564062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6" name="图片占位符 4"/>
          <p:cNvSpPr>
            <a:spLocks noGrp="1"/>
          </p:cNvSpPr>
          <p:nvPr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34933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349330" y="4957800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7901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408016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76800" y="1408016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753600" y="1408016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38400" y="3846039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315200" y="3846039"/>
            <a:ext cx="2438400" cy="243802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139237" y="427185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39238" y="4516903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2579221" y="1963155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9CC75B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2579222" y="2208205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5017622" y="433879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5017623" y="4583846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7456021" y="1963155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FF8957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7456022" y="2208205"/>
            <a:ext cx="2156756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9894421" y="4271853"/>
            <a:ext cx="2031690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9894422" y="4516903"/>
            <a:ext cx="203168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1782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476265" y="31671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476265" y="25709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476265" y="37634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476265" y="43597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476265" y="49560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7204055" y="27164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24" name="Oval 61"/>
          <p:cNvSpPr>
            <a:spLocks noChangeArrowheads="1"/>
          </p:cNvSpPr>
          <p:nvPr userDrawn="1"/>
        </p:nvSpPr>
        <p:spPr bwMode="auto">
          <a:xfrm>
            <a:off x="7204055" y="39152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25" name="Oval 47"/>
          <p:cNvSpPr/>
          <p:nvPr userDrawn="1"/>
        </p:nvSpPr>
        <p:spPr>
          <a:xfrm>
            <a:off x="7204055" y="33107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7204055" y="45053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7" name="Oval 10"/>
          <p:cNvSpPr/>
          <p:nvPr userDrawn="1"/>
        </p:nvSpPr>
        <p:spPr>
          <a:xfrm>
            <a:off x="7204055" y="51016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 userDrawn="1"/>
        </p:nvSpPr>
        <p:spPr>
          <a:xfrm>
            <a:off x="6583681" y="1635510"/>
            <a:ext cx="4660766" cy="4773141"/>
          </a:xfrm>
          <a:prstGeom prst="roundRect">
            <a:avLst>
              <a:gd name="adj" fmla="val 6638"/>
            </a:avLst>
          </a:prstGeom>
          <a:noFill/>
          <a:ln w="12700" cap="flat" cmpd="sng" algn="ctr">
            <a:solidFill>
              <a:srgbClr val="0086D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0" name="矩形: 圆角 6">
            <a:extLst>
              <a:ext uri="{FF2B5EF4-FFF2-40B4-BE49-F238E27FC236}">
                <a16:creationId xmlns:a16="http://schemas.microsoft.com/office/drawing/2014/main" id="{18767D5A-5DC0-4FF8-9176-56CADD0F20C6}"/>
              </a:ext>
            </a:extLst>
          </p:cNvPr>
          <p:cNvSpPr/>
          <p:nvPr/>
        </p:nvSpPr>
        <p:spPr>
          <a:xfrm>
            <a:off x="7402121" y="1395826"/>
            <a:ext cx="3244697" cy="520774"/>
          </a:xfrm>
          <a:prstGeom prst="roundRect">
            <a:avLst>
              <a:gd name="adj" fmla="val 50000"/>
            </a:avLst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569398" y="1456641"/>
            <a:ext cx="3004568" cy="3991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0789920" y="5913120"/>
            <a:ext cx="600226" cy="556745"/>
            <a:chOff x="7382798" y="5759681"/>
            <a:chExt cx="600226" cy="556745"/>
          </a:xfrm>
        </p:grpSpPr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382798" y="5759681"/>
              <a:ext cx="600226" cy="55674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38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39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0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1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2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3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2886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9" name="Freeform 7"/>
          <p:cNvSpPr>
            <a:spLocks/>
          </p:cNvSpPr>
          <p:nvPr userDrawn="1"/>
        </p:nvSpPr>
        <p:spPr bwMode="auto">
          <a:xfrm>
            <a:off x="4987170" y="1403497"/>
            <a:ext cx="2267388" cy="2266015"/>
          </a:xfrm>
          <a:custGeom>
            <a:avLst/>
            <a:gdLst>
              <a:gd name="T0" fmla="*/ 414 w 828"/>
              <a:gd name="T1" fmla="*/ 0 h 827"/>
              <a:gd name="T2" fmla="*/ 0 w 828"/>
              <a:gd name="T3" fmla="*/ 413 h 827"/>
              <a:gd name="T4" fmla="*/ 412 w 828"/>
              <a:gd name="T5" fmla="*/ 827 h 827"/>
              <a:gd name="T6" fmla="*/ 414 w 828"/>
              <a:gd name="T7" fmla="*/ 827 h 827"/>
              <a:gd name="T8" fmla="*/ 416 w 828"/>
              <a:gd name="T9" fmla="*/ 827 h 827"/>
              <a:gd name="T10" fmla="*/ 464 w 828"/>
              <a:gd name="T11" fmla="*/ 824 h 827"/>
              <a:gd name="T12" fmla="*/ 825 w 828"/>
              <a:gd name="T13" fmla="*/ 462 h 827"/>
              <a:gd name="T14" fmla="*/ 828 w 828"/>
              <a:gd name="T15" fmla="*/ 413 h 827"/>
              <a:gd name="T16" fmla="*/ 828 w 828"/>
              <a:gd name="T17" fmla="*/ 413 h 827"/>
              <a:gd name="T18" fmla="*/ 414 w 828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8" h="827">
                <a:moveTo>
                  <a:pt x="414" y="0"/>
                </a:moveTo>
                <a:cubicBezTo>
                  <a:pt x="186" y="0"/>
                  <a:pt x="0" y="185"/>
                  <a:pt x="0" y="413"/>
                </a:cubicBezTo>
                <a:cubicBezTo>
                  <a:pt x="218" y="436"/>
                  <a:pt x="391" y="609"/>
                  <a:pt x="412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415" y="827"/>
                  <a:pt x="415" y="827"/>
                  <a:pt x="416" y="827"/>
                </a:cubicBezTo>
                <a:cubicBezTo>
                  <a:pt x="432" y="827"/>
                  <a:pt x="449" y="826"/>
                  <a:pt x="464" y="824"/>
                </a:cubicBezTo>
                <a:cubicBezTo>
                  <a:pt x="653" y="801"/>
                  <a:pt x="803" y="651"/>
                  <a:pt x="825" y="462"/>
                </a:cubicBezTo>
                <a:cubicBezTo>
                  <a:pt x="827" y="446"/>
                  <a:pt x="828" y="430"/>
                  <a:pt x="828" y="413"/>
                </a:cubicBezTo>
                <a:cubicBezTo>
                  <a:pt x="828" y="413"/>
                  <a:pt x="828" y="413"/>
                  <a:pt x="828" y="413"/>
                </a:cubicBezTo>
                <a:cubicBezTo>
                  <a:pt x="828" y="185"/>
                  <a:pt x="642" y="0"/>
                  <a:pt x="414" y="0"/>
                </a:cubicBezTo>
                <a:close/>
              </a:path>
            </a:pathLst>
          </a:custGeom>
          <a:solidFill>
            <a:srgbClr val="5ECCF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31" name="Freeform 8"/>
          <p:cNvSpPr>
            <a:spLocks/>
          </p:cNvSpPr>
          <p:nvPr userDrawn="1"/>
        </p:nvSpPr>
        <p:spPr bwMode="auto">
          <a:xfrm>
            <a:off x="3852790" y="2526903"/>
            <a:ext cx="2267388" cy="2268758"/>
          </a:xfrm>
          <a:custGeom>
            <a:avLst/>
            <a:gdLst>
              <a:gd name="T0" fmla="*/ 825 w 828"/>
              <a:gd name="T1" fmla="*/ 366 h 828"/>
              <a:gd name="T2" fmla="*/ 465 w 828"/>
              <a:gd name="T3" fmla="*/ 3 h 828"/>
              <a:gd name="T4" fmla="*/ 416 w 828"/>
              <a:gd name="T5" fmla="*/ 0 h 828"/>
              <a:gd name="T6" fmla="*/ 414 w 828"/>
              <a:gd name="T7" fmla="*/ 0 h 828"/>
              <a:gd name="T8" fmla="*/ 0 w 828"/>
              <a:gd name="T9" fmla="*/ 414 h 828"/>
              <a:gd name="T10" fmla="*/ 414 w 828"/>
              <a:gd name="T11" fmla="*/ 828 h 828"/>
              <a:gd name="T12" fmla="*/ 417 w 828"/>
              <a:gd name="T13" fmla="*/ 828 h 828"/>
              <a:gd name="T14" fmla="*/ 828 w 828"/>
              <a:gd name="T15" fmla="*/ 416 h 828"/>
              <a:gd name="T16" fmla="*/ 828 w 828"/>
              <a:gd name="T17" fmla="*/ 414 h 828"/>
              <a:gd name="T18" fmla="*/ 828 w 828"/>
              <a:gd name="T19" fmla="*/ 414 h 828"/>
              <a:gd name="T20" fmla="*/ 825 w 828"/>
              <a:gd name="T21" fmla="*/ 366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8" h="828">
                <a:moveTo>
                  <a:pt x="825" y="366"/>
                </a:moveTo>
                <a:cubicBezTo>
                  <a:pt x="803" y="177"/>
                  <a:pt x="653" y="26"/>
                  <a:pt x="465" y="3"/>
                </a:cubicBezTo>
                <a:cubicBezTo>
                  <a:pt x="449" y="1"/>
                  <a:pt x="433" y="0"/>
                  <a:pt x="416" y="0"/>
                </a:cubicBezTo>
                <a:cubicBezTo>
                  <a:pt x="416" y="0"/>
                  <a:pt x="415" y="0"/>
                  <a:pt x="414" y="0"/>
                </a:cubicBezTo>
                <a:cubicBezTo>
                  <a:pt x="186" y="0"/>
                  <a:pt x="0" y="186"/>
                  <a:pt x="0" y="414"/>
                </a:cubicBezTo>
                <a:cubicBezTo>
                  <a:pt x="0" y="642"/>
                  <a:pt x="186" y="828"/>
                  <a:pt x="414" y="828"/>
                </a:cubicBezTo>
                <a:cubicBezTo>
                  <a:pt x="415" y="828"/>
                  <a:pt x="416" y="828"/>
                  <a:pt x="417" y="828"/>
                </a:cubicBezTo>
                <a:cubicBezTo>
                  <a:pt x="439" y="611"/>
                  <a:pt x="611" y="438"/>
                  <a:pt x="828" y="416"/>
                </a:cubicBezTo>
                <a:cubicBezTo>
                  <a:pt x="828" y="415"/>
                  <a:pt x="828" y="415"/>
                  <a:pt x="828" y="414"/>
                </a:cubicBezTo>
                <a:cubicBezTo>
                  <a:pt x="828" y="414"/>
                  <a:pt x="828" y="414"/>
                  <a:pt x="828" y="414"/>
                </a:cubicBezTo>
                <a:cubicBezTo>
                  <a:pt x="828" y="398"/>
                  <a:pt x="827" y="381"/>
                  <a:pt x="825" y="366"/>
                </a:cubicBezTo>
                <a:close/>
              </a:path>
            </a:pathLst>
          </a:custGeom>
          <a:solidFill>
            <a:srgbClr val="0086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38" name="Freeform 9"/>
          <p:cNvSpPr>
            <a:spLocks/>
          </p:cNvSpPr>
          <p:nvPr userDrawn="1"/>
        </p:nvSpPr>
        <p:spPr bwMode="auto">
          <a:xfrm>
            <a:off x="6120178" y="2535133"/>
            <a:ext cx="2264644" cy="2266015"/>
          </a:xfrm>
          <a:custGeom>
            <a:avLst/>
            <a:gdLst>
              <a:gd name="T0" fmla="*/ 414 w 827"/>
              <a:gd name="T1" fmla="*/ 0 h 827"/>
              <a:gd name="T2" fmla="*/ 412 w 827"/>
              <a:gd name="T3" fmla="*/ 0 h 827"/>
              <a:gd name="T4" fmla="*/ 0 w 827"/>
              <a:gd name="T5" fmla="*/ 413 h 827"/>
              <a:gd name="T6" fmla="*/ 0 w 827"/>
              <a:gd name="T7" fmla="*/ 416 h 827"/>
              <a:gd name="T8" fmla="*/ 3 w 827"/>
              <a:gd name="T9" fmla="*/ 464 h 827"/>
              <a:gd name="T10" fmla="*/ 363 w 827"/>
              <a:gd name="T11" fmla="*/ 824 h 827"/>
              <a:gd name="T12" fmla="*/ 411 w 827"/>
              <a:gd name="T13" fmla="*/ 827 h 827"/>
              <a:gd name="T14" fmla="*/ 414 w 827"/>
              <a:gd name="T15" fmla="*/ 827 h 827"/>
              <a:gd name="T16" fmla="*/ 827 w 827"/>
              <a:gd name="T17" fmla="*/ 413 h 827"/>
              <a:gd name="T18" fmla="*/ 414 w 827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827">
                <a:moveTo>
                  <a:pt x="414" y="0"/>
                </a:moveTo>
                <a:cubicBezTo>
                  <a:pt x="413" y="0"/>
                  <a:pt x="412" y="0"/>
                  <a:pt x="412" y="0"/>
                </a:cubicBezTo>
                <a:cubicBezTo>
                  <a:pt x="390" y="218"/>
                  <a:pt x="218" y="391"/>
                  <a:pt x="0" y="413"/>
                </a:cubicBezTo>
                <a:cubicBezTo>
                  <a:pt x="0" y="414"/>
                  <a:pt x="0" y="415"/>
                  <a:pt x="0" y="416"/>
                </a:cubicBezTo>
                <a:cubicBezTo>
                  <a:pt x="0" y="432"/>
                  <a:pt x="1" y="448"/>
                  <a:pt x="3" y="464"/>
                </a:cubicBezTo>
                <a:cubicBezTo>
                  <a:pt x="26" y="652"/>
                  <a:pt x="175" y="801"/>
                  <a:pt x="363" y="824"/>
                </a:cubicBezTo>
                <a:cubicBezTo>
                  <a:pt x="379" y="826"/>
                  <a:pt x="395" y="827"/>
                  <a:pt x="411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642" y="827"/>
                  <a:pt x="827" y="641"/>
                  <a:pt x="827" y="413"/>
                </a:cubicBezTo>
                <a:cubicBezTo>
                  <a:pt x="827" y="185"/>
                  <a:pt x="642" y="0"/>
                  <a:pt x="4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39" name="Freeform 10"/>
          <p:cNvSpPr>
            <a:spLocks/>
          </p:cNvSpPr>
          <p:nvPr userDrawn="1"/>
        </p:nvSpPr>
        <p:spPr bwMode="auto">
          <a:xfrm>
            <a:off x="4981683" y="3666769"/>
            <a:ext cx="2264644" cy="2268758"/>
          </a:xfrm>
          <a:custGeom>
            <a:avLst/>
            <a:gdLst>
              <a:gd name="T0" fmla="*/ 827 w 827"/>
              <a:gd name="T1" fmla="*/ 412 h 828"/>
              <a:gd name="T2" fmla="*/ 416 w 827"/>
              <a:gd name="T3" fmla="*/ 0 h 828"/>
              <a:gd name="T4" fmla="*/ 413 w 827"/>
              <a:gd name="T5" fmla="*/ 0 h 828"/>
              <a:gd name="T6" fmla="*/ 411 w 827"/>
              <a:gd name="T7" fmla="*/ 0 h 828"/>
              <a:gd name="T8" fmla="*/ 363 w 827"/>
              <a:gd name="T9" fmla="*/ 3 h 828"/>
              <a:gd name="T10" fmla="*/ 3 w 827"/>
              <a:gd name="T11" fmla="*/ 363 h 828"/>
              <a:gd name="T12" fmla="*/ 0 w 827"/>
              <a:gd name="T13" fmla="*/ 412 h 828"/>
              <a:gd name="T14" fmla="*/ 0 w 827"/>
              <a:gd name="T15" fmla="*/ 414 h 828"/>
              <a:gd name="T16" fmla="*/ 413 w 827"/>
              <a:gd name="T17" fmla="*/ 828 h 828"/>
              <a:gd name="T18" fmla="*/ 827 w 827"/>
              <a:gd name="T19" fmla="*/ 414 h 828"/>
              <a:gd name="T20" fmla="*/ 827 w 827"/>
              <a:gd name="T21" fmla="*/ 412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7" h="828">
                <a:moveTo>
                  <a:pt x="827" y="412"/>
                </a:moveTo>
                <a:cubicBezTo>
                  <a:pt x="610" y="389"/>
                  <a:pt x="438" y="217"/>
                  <a:pt x="416" y="0"/>
                </a:cubicBezTo>
                <a:cubicBezTo>
                  <a:pt x="415" y="0"/>
                  <a:pt x="414" y="0"/>
                  <a:pt x="413" y="0"/>
                </a:cubicBezTo>
                <a:cubicBezTo>
                  <a:pt x="413" y="0"/>
                  <a:pt x="412" y="0"/>
                  <a:pt x="411" y="0"/>
                </a:cubicBezTo>
                <a:cubicBezTo>
                  <a:pt x="395" y="0"/>
                  <a:pt x="379" y="1"/>
                  <a:pt x="363" y="3"/>
                </a:cubicBezTo>
                <a:cubicBezTo>
                  <a:pt x="175" y="26"/>
                  <a:pt x="26" y="176"/>
                  <a:pt x="3" y="363"/>
                </a:cubicBezTo>
                <a:cubicBezTo>
                  <a:pt x="1" y="379"/>
                  <a:pt x="0" y="395"/>
                  <a:pt x="0" y="412"/>
                </a:cubicBezTo>
                <a:cubicBezTo>
                  <a:pt x="0" y="412"/>
                  <a:pt x="0" y="413"/>
                  <a:pt x="0" y="414"/>
                </a:cubicBezTo>
                <a:cubicBezTo>
                  <a:pt x="0" y="642"/>
                  <a:pt x="185" y="828"/>
                  <a:pt x="413" y="828"/>
                </a:cubicBezTo>
                <a:cubicBezTo>
                  <a:pt x="642" y="828"/>
                  <a:pt x="827" y="642"/>
                  <a:pt x="827" y="414"/>
                </a:cubicBezTo>
                <a:cubicBezTo>
                  <a:pt x="827" y="413"/>
                  <a:pt x="827" y="412"/>
                  <a:pt x="827" y="412"/>
                </a:cubicBezTo>
                <a:close/>
              </a:path>
            </a:pathLst>
          </a:custGeom>
          <a:solidFill>
            <a:srgbClr val="9CC7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ea typeface="+mn-ea"/>
              <a:cs typeface="+mn-cs"/>
              <a:sym typeface="+mn-lt"/>
            </a:endParaRP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11847" y="1414268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11847" y="1796628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146982" y="1400754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146982" y="1783114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146982" y="481466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92D050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146982" y="519702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59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838200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769525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975550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75550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矩形 29"/>
          <p:cNvSpPr/>
          <p:nvPr userDrawn="1"/>
        </p:nvSpPr>
        <p:spPr>
          <a:xfrm>
            <a:off x="4776642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6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Oval 10"/>
          <p:cNvSpPr/>
          <p:nvPr userDrawn="1"/>
        </p:nvSpPr>
        <p:spPr>
          <a:xfrm rot="10800000">
            <a:off x="4707967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8" name="文本占位符 11"/>
          <p:cNvSpPr>
            <a:spLocks noGrp="1"/>
          </p:cNvSpPr>
          <p:nvPr userDrawn="1">
            <p:ph type="body" sz="quarter" idx="17"/>
          </p:nvPr>
        </p:nvSpPr>
        <p:spPr>
          <a:xfrm>
            <a:off x="4913992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11"/>
          <p:cNvSpPr>
            <a:spLocks noGrp="1"/>
          </p:cNvSpPr>
          <p:nvPr userDrawn="1">
            <p:ph type="body" sz="quarter" idx="18"/>
          </p:nvPr>
        </p:nvSpPr>
        <p:spPr>
          <a:xfrm>
            <a:off x="4913992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0" name="矩形 39"/>
          <p:cNvSpPr/>
          <p:nvPr userDrawn="1"/>
        </p:nvSpPr>
        <p:spPr>
          <a:xfrm>
            <a:off x="8510673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2" name="Oval 42">
            <a:extLst>
              <a:ext uri="{FF2B5EF4-FFF2-40B4-BE49-F238E27FC236}">
                <a16:creationId xmlns:a16="http://schemas.microsoft.com/office/drawing/2014/main" id="{06FB75AC-6BD6-4E1F-B0F3-DE1CB4DF61C3}"/>
              </a:ext>
            </a:extLst>
          </p:cNvPr>
          <p:cNvSpPr/>
          <p:nvPr/>
        </p:nvSpPr>
        <p:spPr>
          <a:xfrm>
            <a:off x="11231389" y="5830761"/>
            <a:ext cx="485665" cy="48566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pin heiti" charset="-122"/>
              <a:ea typeface="inpin heiti" charset="-122"/>
              <a:cs typeface="+mn-cs"/>
            </a:endParaRPr>
          </a:p>
        </p:txBody>
      </p:sp>
      <p:sp>
        <p:nvSpPr>
          <p:cNvPr id="46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7" name="Oval 10"/>
          <p:cNvSpPr/>
          <p:nvPr userDrawn="1"/>
        </p:nvSpPr>
        <p:spPr>
          <a:xfrm rot="10800000">
            <a:off x="8441998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8" name="文本占位符 11"/>
          <p:cNvSpPr>
            <a:spLocks noGrp="1"/>
          </p:cNvSpPr>
          <p:nvPr userDrawn="1">
            <p:ph type="body" sz="quarter" idx="20"/>
          </p:nvPr>
        </p:nvSpPr>
        <p:spPr>
          <a:xfrm>
            <a:off x="8648023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 userDrawn="1">
            <p:ph type="body" sz="quarter" idx="21"/>
          </p:nvPr>
        </p:nvSpPr>
        <p:spPr>
          <a:xfrm>
            <a:off x="8648023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7497358" y="583076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3539395" y="5830761"/>
            <a:ext cx="485665" cy="485665"/>
            <a:chOff x="7497358" y="5830761"/>
            <a:chExt cx="485665" cy="485665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11216256" y="5830761"/>
            <a:ext cx="485665" cy="485665"/>
            <a:chOff x="7497358" y="5830761"/>
            <a:chExt cx="485665" cy="485665"/>
          </a:xfrm>
        </p:grpSpPr>
        <p:sp>
          <p:nvSpPr>
            <p:cNvPr id="76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77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8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9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0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1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2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3758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4849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7"/>
          <p:cNvSpPr/>
          <p:nvPr userDrawn="1"/>
        </p:nvSpPr>
        <p:spPr>
          <a:xfrm>
            <a:off x="1912936" y="3937201"/>
            <a:ext cx="9236468" cy="2022274"/>
          </a:xfrm>
          <a:prstGeom prst="roundRect">
            <a:avLst>
              <a:gd name="adj" fmla="val 50000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63913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63913" y="2089180"/>
            <a:ext cx="5378424" cy="1782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1567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3177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27221" y="4822139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27222" y="5314242"/>
            <a:ext cx="3240942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378374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58410" y="4833996"/>
            <a:ext cx="2990165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58411" y="5326099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024543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8416974" y="4840158"/>
            <a:ext cx="285681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8416974" y="5332261"/>
            <a:ext cx="2856816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939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617391" y="1364804"/>
            <a:ext cx="10745176" cy="1561224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331844" y="1540565"/>
            <a:ext cx="9362660" cy="10634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325861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325861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2491028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4651592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4651592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3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5863979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7977324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7977324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6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9142491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97846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733878"/>
            <a:ext cx="6266330" cy="23674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266329" y="1733878"/>
            <a:ext cx="5925671" cy="236747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715889" y="2094068"/>
            <a:ext cx="5184758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715888" y="2473370"/>
            <a:ext cx="5184759" cy="13859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1081570" y="4468648"/>
            <a:ext cx="9823995" cy="13859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4193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4478215"/>
            <a:ext cx="3530600" cy="3599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4877058"/>
            <a:ext cx="10515600" cy="12608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5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708658" y="4478215"/>
            <a:ext cx="0" cy="334387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0660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247114" y="3682297"/>
            <a:ext cx="3289462" cy="2395068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76563" y="1312143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83755" y="1312143"/>
            <a:ext cx="3144841" cy="237047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928596" y="1336418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35788" y="1338400"/>
            <a:ext cx="3144841" cy="2344215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21404" y="3686945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5928596" y="3682616"/>
            <a:ext cx="3144841" cy="23947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9073437" y="3682616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2928443" y="1389721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2928443" y="1881824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9"/>
          </p:nvPr>
        </p:nvSpPr>
        <p:spPr>
          <a:xfrm>
            <a:off x="436725" y="377258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30"/>
          </p:nvPr>
        </p:nvSpPr>
        <p:spPr>
          <a:xfrm>
            <a:off x="436725" y="426468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31"/>
          </p:nvPr>
        </p:nvSpPr>
        <p:spPr>
          <a:xfrm>
            <a:off x="8610600" y="143213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32"/>
          </p:nvPr>
        </p:nvSpPr>
        <p:spPr>
          <a:xfrm>
            <a:off x="8610600" y="192423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33"/>
          </p:nvPr>
        </p:nvSpPr>
        <p:spPr>
          <a:xfrm>
            <a:off x="6118108" y="3815480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/>
          </p:nvPr>
        </p:nvSpPr>
        <p:spPr>
          <a:xfrm>
            <a:off x="6118108" y="4307583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2829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2575592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954894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3785519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4164821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5720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1435459"/>
            <a:ext cx="4153711" cy="55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0708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294593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337824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076544" y="418751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076544" y="461982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69850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1802281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2181583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838200" y="3012208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38200" y="3391510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838200" y="4218440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38200" y="45977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03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vmlDrawing" Target="../drawings/vmlDrawing1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42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54.xml"/><Relationship Id="rId16" Type="http://schemas.openxmlformats.org/officeDocument/2006/relationships/oleObject" Target="../embeddings/oleObject5.bin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tags" Target="../tags/tag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vmlDrawing" Target="../drawings/vmlDrawing5.v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theme" Target="../theme/theme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5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tags" Target="../tags/tag10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vmlDrawing" Target="../drawings/vmlDrawing7.v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26" Type="http://schemas.openxmlformats.org/officeDocument/2006/relationships/slideLayout" Target="../slideLayouts/slideLayout141.xml"/><Relationship Id="rId39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135.xml"/><Relationship Id="rId29" Type="http://schemas.openxmlformats.org/officeDocument/2006/relationships/slideLayout" Target="../slideLayouts/slideLayout144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39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40" Type="http://schemas.openxmlformats.org/officeDocument/2006/relationships/theme" Target="../theme/theme7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36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34.xml"/><Relationship Id="rId31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140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/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5030"/>
          <a:stretch/>
        </p:blipFill>
        <p:spPr>
          <a:xfrm>
            <a:off x="10905350" y="331999"/>
            <a:ext cx="1062747" cy="2886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 rot="5400000">
            <a:off x="10643312" y="5097581"/>
            <a:ext cx="272651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© 2019 Trina Solar. All rights reserved. </a:t>
            </a:r>
          </a:p>
        </p:txBody>
      </p:sp>
      <p:sp>
        <p:nvSpPr>
          <p:cNvPr id="10" name="Text Box 7"/>
          <p:cNvSpPr txBox="1">
            <a:spLocks noChangeArrowheads="1"/>
          </p:cNvSpPr>
          <p:nvPr userDrawn="1"/>
        </p:nvSpPr>
        <p:spPr bwMode="auto">
          <a:xfrm>
            <a:off x="10295359" y="6673547"/>
            <a:ext cx="1500851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Trina Solar Confidential,  Public</a:t>
            </a: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D9D9D6">
                  <a:lumMod val="90000"/>
                </a:srgbClr>
              </a:solidFill>
              <a:effectLst/>
              <a:uLnTx/>
              <a:uFillTx/>
              <a:latin typeface="汉仪旗黑X1-35W"/>
              <a:ea typeface="+mn-ea"/>
              <a:cs typeface="+mn-cs"/>
            </a:endParaRPr>
          </a:p>
        </p:txBody>
      </p:sp>
      <p:sp>
        <p:nvSpPr>
          <p:cNvPr id="12" name="矩形 15"/>
          <p:cNvSpPr/>
          <p:nvPr userDrawn="1"/>
        </p:nvSpPr>
        <p:spPr>
          <a:xfrm rot="1800000">
            <a:off x="46326" y="230204"/>
            <a:ext cx="1667630" cy="895227"/>
          </a:xfrm>
          <a:custGeom>
            <a:avLst/>
            <a:gdLst>
              <a:gd name="connsiteX0" fmla="*/ 0 w 3906895"/>
              <a:gd name="connsiteY0" fmla="*/ 0 h 1727086"/>
              <a:gd name="connsiteX1" fmla="*/ 3906895 w 3906895"/>
              <a:gd name="connsiteY1" fmla="*/ 0 h 1727086"/>
              <a:gd name="connsiteX2" fmla="*/ 3906895 w 3906895"/>
              <a:gd name="connsiteY2" fmla="*/ 1727086 h 1727086"/>
              <a:gd name="connsiteX3" fmla="*/ 0 w 3906895"/>
              <a:gd name="connsiteY3" fmla="*/ 1727086 h 1727086"/>
              <a:gd name="connsiteX4" fmla="*/ 0 w 3906895"/>
              <a:gd name="connsiteY4" fmla="*/ 0 h 1727086"/>
              <a:gd name="connsiteX0" fmla="*/ 0 w 3906895"/>
              <a:gd name="connsiteY0" fmla="*/ 10186 h 1737272"/>
              <a:gd name="connsiteX1" fmla="*/ 1259426 w 3906895"/>
              <a:gd name="connsiteY1" fmla="*/ 0 h 1737272"/>
              <a:gd name="connsiteX2" fmla="*/ 3906895 w 3906895"/>
              <a:gd name="connsiteY2" fmla="*/ 10186 h 1737272"/>
              <a:gd name="connsiteX3" fmla="*/ 3906895 w 3906895"/>
              <a:gd name="connsiteY3" fmla="*/ 1737272 h 1737272"/>
              <a:gd name="connsiteX4" fmla="*/ 0 w 3906895"/>
              <a:gd name="connsiteY4" fmla="*/ 1737272 h 1737272"/>
              <a:gd name="connsiteX5" fmla="*/ 0 w 3906895"/>
              <a:gd name="connsiteY5" fmla="*/ 10186 h 1737272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737272 h 1744666"/>
              <a:gd name="connsiteX6" fmla="*/ 0 w 3906895"/>
              <a:gd name="connsiteY6" fmla="*/ 10186 h 1744666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0186 h 1744666"/>
              <a:gd name="connsiteX0" fmla="*/ 0 w 2707042"/>
              <a:gd name="connsiteY0" fmla="*/ 1744666 h 1744666"/>
              <a:gd name="connsiteX1" fmla="*/ 59573 w 2707042"/>
              <a:gd name="connsiteY1" fmla="*/ 0 h 1744666"/>
              <a:gd name="connsiteX2" fmla="*/ 2707042 w 2707042"/>
              <a:gd name="connsiteY2" fmla="*/ 10186 h 1744666"/>
              <a:gd name="connsiteX3" fmla="*/ 2707042 w 2707042"/>
              <a:gd name="connsiteY3" fmla="*/ 1737272 h 1744666"/>
              <a:gd name="connsiteX4" fmla="*/ 0 w 2707042"/>
              <a:gd name="connsiteY4" fmla="*/ 1744666 h 174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2" h="1744666">
                <a:moveTo>
                  <a:pt x="0" y="1744666"/>
                </a:moveTo>
                <a:lnTo>
                  <a:pt x="59573" y="0"/>
                </a:lnTo>
                <a:lnTo>
                  <a:pt x="2707042" y="10186"/>
                </a:lnTo>
                <a:lnTo>
                  <a:pt x="2707042" y="1737272"/>
                </a:lnTo>
                <a:lnTo>
                  <a:pt x="0" y="1744666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alpha val="20000"/>
                </a:sysClr>
              </a:gs>
              <a:gs pos="100000">
                <a:srgbClr val="F2F2F2">
                  <a:alpha val="0"/>
                </a:srgb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5" name="椭圆 23"/>
          <p:cNvSpPr/>
          <p:nvPr userDrawn="1"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</p:txBody>
      </p:sp>
      <p:sp>
        <p:nvSpPr>
          <p:cNvPr id="17" name="Oval 15"/>
          <p:cNvSpPr>
            <a:spLocks noChangeArrowheads="1"/>
          </p:cNvSpPr>
          <p:nvPr userDrawn="1"/>
        </p:nvSpPr>
        <p:spPr bwMode="auto">
          <a:xfrm>
            <a:off x="11864258" y="6538912"/>
            <a:ext cx="269270" cy="269270"/>
          </a:xfrm>
          <a:prstGeom prst="ellipse">
            <a:avLst/>
          </a:prstGeom>
          <a:gradFill>
            <a:gsLst>
              <a:gs pos="5000">
                <a:srgbClr val="0086D6">
                  <a:alpha val="88000"/>
                </a:srgbClr>
              </a:gs>
              <a:gs pos="100000">
                <a:srgbClr val="0086D6">
                  <a:lumMod val="60000"/>
                  <a:lumOff val="40000"/>
                </a:srgb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821586" y="6493547"/>
            <a:ext cx="360000" cy="360000"/>
          </a:xfrm>
          <a:prstGeom prst="ellipse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048C4E-7BD1-46A5-B2F2-6AD408DAAD4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ho Gothic Pro" panose="020B0503030504020204" pitchFamily="34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ho Gothic Pro" panose="020B0503030504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268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1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幻灯片" r:id="rId16" imgW="395" imgH="394" progId="TCLayout.ActiveDocument.1">
                  <p:embed/>
                </p:oleObj>
              </mc:Choice>
              <mc:Fallback>
                <p:oleObj name="think-cell 幻灯片" r:id="rId16" imgW="395" imgH="394" progId="TCLayout.ActiveDocument.1">
                  <p:embed/>
                  <p:pic>
                    <p:nvPicPr>
                      <p:cNvPr id="8" name="对象 7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90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1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think-cell 幻灯片" r:id="rId16" imgW="395" imgH="394" progId="TCLayout.ActiveDocument.1">
                  <p:embed/>
                </p:oleObj>
              </mc:Choice>
              <mc:Fallback>
                <p:oleObj name="think-cell 幻灯片" r:id="rId16" imgW="395" imgH="394" progId="TCLayout.ActiveDocument.1">
                  <p:embed/>
                  <p:pic>
                    <p:nvPicPr>
                      <p:cNvPr id="8" name="对象 7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51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1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think-cell 幻灯片" r:id="rId16" imgW="395" imgH="394" progId="TCLayout.ActiveDocument.1">
                  <p:embed/>
                </p:oleObj>
              </mc:Choice>
              <mc:Fallback>
                <p:oleObj name="think-cell 幻灯片" r:id="rId16" imgW="395" imgH="394" progId="TCLayout.ActiveDocument.1">
                  <p:embed/>
                  <p:pic>
                    <p:nvPicPr>
                      <p:cNvPr id="8" name="对象 7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38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3" r:id="rId1"/>
    <p:sldLayoutId id="2147485294" r:id="rId2"/>
    <p:sldLayoutId id="2147485295" r:id="rId3"/>
    <p:sldLayoutId id="2147485296" r:id="rId4"/>
    <p:sldLayoutId id="2147485297" r:id="rId5"/>
    <p:sldLayoutId id="2147485298" r:id="rId6"/>
    <p:sldLayoutId id="2147485299" r:id="rId7"/>
    <p:sldLayoutId id="2147485300" r:id="rId8"/>
    <p:sldLayoutId id="2147485301" r:id="rId9"/>
    <p:sldLayoutId id="2147485302" r:id="rId10"/>
    <p:sldLayoutId id="2147485303" r:id="rId11"/>
    <p:sldLayoutId id="21474853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2"/>
          <p:cNvPicPr>
            <a:picLocks noChangeAspect="1"/>
          </p:cNvPicPr>
          <p:nvPr userDrawn="1"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5030"/>
          <a:stretch/>
        </p:blipFill>
        <p:spPr>
          <a:xfrm>
            <a:off x="10905350" y="331999"/>
            <a:ext cx="1062747" cy="288621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 rot="5400000">
            <a:off x="10643312" y="5097581"/>
            <a:ext cx="272651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© 2019 Trina Solar. All rights reserved. 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10295359" y="6673547"/>
            <a:ext cx="1500851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Trina Solar Confidential,  Public</a:t>
            </a: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D9D9D6">
                  <a:lumMod val="90000"/>
                </a:srgbClr>
              </a:solidFill>
              <a:effectLst/>
              <a:uLnTx/>
              <a:uFillTx/>
              <a:latin typeface="汉仪旗黑X1-35W"/>
              <a:ea typeface="+mn-ea"/>
              <a:cs typeface="+mn-cs"/>
            </a:endParaRPr>
          </a:p>
        </p:txBody>
      </p:sp>
      <p:sp>
        <p:nvSpPr>
          <p:cNvPr id="10" name="矩形 15"/>
          <p:cNvSpPr/>
          <p:nvPr userDrawn="1"/>
        </p:nvSpPr>
        <p:spPr>
          <a:xfrm rot="1800000">
            <a:off x="46326" y="230204"/>
            <a:ext cx="1667630" cy="895227"/>
          </a:xfrm>
          <a:custGeom>
            <a:avLst/>
            <a:gdLst>
              <a:gd name="connsiteX0" fmla="*/ 0 w 3906895"/>
              <a:gd name="connsiteY0" fmla="*/ 0 h 1727086"/>
              <a:gd name="connsiteX1" fmla="*/ 3906895 w 3906895"/>
              <a:gd name="connsiteY1" fmla="*/ 0 h 1727086"/>
              <a:gd name="connsiteX2" fmla="*/ 3906895 w 3906895"/>
              <a:gd name="connsiteY2" fmla="*/ 1727086 h 1727086"/>
              <a:gd name="connsiteX3" fmla="*/ 0 w 3906895"/>
              <a:gd name="connsiteY3" fmla="*/ 1727086 h 1727086"/>
              <a:gd name="connsiteX4" fmla="*/ 0 w 3906895"/>
              <a:gd name="connsiteY4" fmla="*/ 0 h 1727086"/>
              <a:gd name="connsiteX0" fmla="*/ 0 w 3906895"/>
              <a:gd name="connsiteY0" fmla="*/ 10186 h 1737272"/>
              <a:gd name="connsiteX1" fmla="*/ 1259426 w 3906895"/>
              <a:gd name="connsiteY1" fmla="*/ 0 h 1737272"/>
              <a:gd name="connsiteX2" fmla="*/ 3906895 w 3906895"/>
              <a:gd name="connsiteY2" fmla="*/ 10186 h 1737272"/>
              <a:gd name="connsiteX3" fmla="*/ 3906895 w 3906895"/>
              <a:gd name="connsiteY3" fmla="*/ 1737272 h 1737272"/>
              <a:gd name="connsiteX4" fmla="*/ 0 w 3906895"/>
              <a:gd name="connsiteY4" fmla="*/ 1737272 h 1737272"/>
              <a:gd name="connsiteX5" fmla="*/ 0 w 3906895"/>
              <a:gd name="connsiteY5" fmla="*/ 10186 h 1737272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737272 h 1744666"/>
              <a:gd name="connsiteX6" fmla="*/ 0 w 3906895"/>
              <a:gd name="connsiteY6" fmla="*/ 10186 h 1744666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0186 h 1744666"/>
              <a:gd name="connsiteX0" fmla="*/ 0 w 2707042"/>
              <a:gd name="connsiteY0" fmla="*/ 1744666 h 1744666"/>
              <a:gd name="connsiteX1" fmla="*/ 59573 w 2707042"/>
              <a:gd name="connsiteY1" fmla="*/ 0 h 1744666"/>
              <a:gd name="connsiteX2" fmla="*/ 2707042 w 2707042"/>
              <a:gd name="connsiteY2" fmla="*/ 10186 h 1744666"/>
              <a:gd name="connsiteX3" fmla="*/ 2707042 w 2707042"/>
              <a:gd name="connsiteY3" fmla="*/ 1737272 h 1744666"/>
              <a:gd name="connsiteX4" fmla="*/ 0 w 2707042"/>
              <a:gd name="connsiteY4" fmla="*/ 1744666 h 174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2" h="1744666">
                <a:moveTo>
                  <a:pt x="0" y="1744666"/>
                </a:moveTo>
                <a:lnTo>
                  <a:pt x="59573" y="0"/>
                </a:lnTo>
                <a:lnTo>
                  <a:pt x="2707042" y="10186"/>
                </a:lnTo>
                <a:lnTo>
                  <a:pt x="2707042" y="1737272"/>
                </a:lnTo>
                <a:lnTo>
                  <a:pt x="0" y="1744666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alpha val="20000"/>
                </a:sysClr>
              </a:gs>
              <a:gs pos="100000">
                <a:srgbClr val="F2F2F2">
                  <a:alpha val="0"/>
                </a:srgb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1" name="椭圆 23"/>
          <p:cNvSpPr/>
          <p:nvPr userDrawn="1"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</p:txBody>
      </p:sp>
      <p:sp>
        <p:nvSpPr>
          <p:cNvPr id="12" name="Oval 15"/>
          <p:cNvSpPr>
            <a:spLocks noChangeArrowheads="1"/>
          </p:cNvSpPr>
          <p:nvPr userDrawn="1"/>
        </p:nvSpPr>
        <p:spPr bwMode="auto">
          <a:xfrm>
            <a:off x="11864258" y="6538912"/>
            <a:ext cx="269270" cy="269270"/>
          </a:xfrm>
          <a:prstGeom prst="ellipse">
            <a:avLst/>
          </a:prstGeom>
          <a:gradFill>
            <a:gsLst>
              <a:gs pos="5000">
                <a:srgbClr val="0086D6">
                  <a:alpha val="88000"/>
                </a:srgbClr>
              </a:gs>
              <a:gs pos="100000">
                <a:srgbClr val="0086D6">
                  <a:lumMod val="60000"/>
                  <a:lumOff val="40000"/>
                </a:srgb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821586" y="6493547"/>
            <a:ext cx="360000" cy="360000"/>
          </a:xfrm>
          <a:prstGeom prst="ellipse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048C4E-7BD1-46A5-B2F2-6AD408DAAD4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ho Gothic Pro" panose="020B0503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55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6" r:id="rId1"/>
    <p:sldLayoutId id="2147485307" r:id="rId2"/>
    <p:sldLayoutId id="2147485308" r:id="rId3"/>
    <p:sldLayoutId id="2147485309" r:id="rId4"/>
    <p:sldLayoutId id="2147485310" r:id="rId5"/>
    <p:sldLayoutId id="2147485311" r:id="rId6"/>
    <p:sldLayoutId id="2147485312" r:id="rId7"/>
    <p:sldLayoutId id="2147485313" r:id="rId8"/>
    <p:sldLayoutId id="2147485314" r:id="rId9"/>
    <p:sldLayoutId id="2147485315" r:id="rId10"/>
    <p:sldLayoutId id="2147485316" r:id="rId11"/>
    <p:sldLayoutId id="2147485317" r:id="rId12"/>
    <p:sldLayoutId id="2147485318" r:id="rId13"/>
    <p:sldLayoutId id="2147485319" r:id="rId14"/>
    <p:sldLayoutId id="2147485320" r:id="rId15"/>
    <p:sldLayoutId id="2147485321" r:id="rId16"/>
    <p:sldLayoutId id="2147485322" r:id="rId17"/>
    <p:sldLayoutId id="2147485323" r:id="rId18"/>
    <p:sldLayoutId id="2147485324" r:id="rId19"/>
    <p:sldLayoutId id="2147485325" r:id="rId20"/>
    <p:sldLayoutId id="2147485326" r:id="rId21"/>
    <p:sldLayoutId id="2147485327" r:id="rId22"/>
    <p:sldLayoutId id="2147485328" r:id="rId23"/>
    <p:sldLayoutId id="2147485329" r:id="rId24"/>
    <p:sldLayoutId id="2147485330" r:id="rId25"/>
    <p:sldLayoutId id="2147485331" r:id="rId26"/>
    <p:sldLayoutId id="2147485332" r:id="rId27"/>
    <p:sldLayoutId id="2147485333" r:id="rId28"/>
    <p:sldLayoutId id="2147485334" r:id="rId29"/>
    <p:sldLayoutId id="2147485335" r:id="rId30"/>
    <p:sldLayoutId id="2147485336" r:id="rId31"/>
    <p:sldLayoutId id="2147485337" r:id="rId32"/>
    <p:sldLayoutId id="2147485338" r:id="rId33"/>
    <p:sldLayoutId id="2147485339" r:id="rId34"/>
    <p:sldLayoutId id="2147485340" r:id="rId35"/>
    <p:sldLayoutId id="2147485341" r:id="rId36"/>
    <p:sldLayoutId id="2147485342" r:id="rId37"/>
    <p:sldLayoutId id="2147485343" r:id="rId38"/>
    <p:sldLayoutId id="2147485344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1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think-cell 幻灯片" r:id="rId16" imgW="395" imgH="394" progId="TCLayout.ActiveDocument.1">
                  <p:embed/>
                </p:oleObj>
              </mc:Choice>
              <mc:Fallback>
                <p:oleObj name="think-cell 幻灯片" r:id="rId16" imgW="395" imgH="394" progId="TCLayout.ActiveDocument.1">
                  <p:embed/>
                  <p:pic>
                    <p:nvPicPr>
                      <p:cNvPr id="8" name="对象 7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70BD5-7896-490C-9642-079A161D896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A9541-D9E0-4D9F-BF2C-554241C68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2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6" r:id="rId1"/>
    <p:sldLayoutId id="2147485347" r:id="rId2"/>
    <p:sldLayoutId id="2147485348" r:id="rId3"/>
    <p:sldLayoutId id="2147485349" r:id="rId4"/>
    <p:sldLayoutId id="2147485350" r:id="rId5"/>
    <p:sldLayoutId id="2147485351" r:id="rId6"/>
    <p:sldLayoutId id="2147485352" r:id="rId7"/>
    <p:sldLayoutId id="2147485353" r:id="rId8"/>
    <p:sldLayoutId id="2147485354" r:id="rId9"/>
    <p:sldLayoutId id="2147485355" r:id="rId10"/>
    <p:sldLayoutId id="2147485356" r:id="rId11"/>
    <p:sldLayoutId id="21474853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2"/>
          <p:cNvPicPr>
            <a:picLocks noChangeAspect="1"/>
          </p:cNvPicPr>
          <p:nvPr userDrawn="1"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5030"/>
          <a:stretch/>
        </p:blipFill>
        <p:spPr>
          <a:xfrm>
            <a:off x="10905350" y="331999"/>
            <a:ext cx="1062747" cy="288621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 rot="5400000">
            <a:off x="10643312" y="5097581"/>
            <a:ext cx="272651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© 2019 Trina Solar. All rights reserved. 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10295359" y="6673547"/>
            <a:ext cx="1500851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Trina Solar Confidential,  Public</a:t>
            </a: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D9D9D6">
                  <a:lumMod val="90000"/>
                </a:srgbClr>
              </a:solidFill>
              <a:effectLst/>
              <a:uLnTx/>
              <a:uFillTx/>
              <a:latin typeface="汉仪旗黑X1-35W"/>
              <a:ea typeface="+mn-ea"/>
              <a:cs typeface="+mn-cs"/>
            </a:endParaRPr>
          </a:p>
        </p:txBody>
      </p:sp>
      <p:sp>
        <p:nvSpPr>
          <p:cNvPr id="10" name="矩形 15"/>
          <p:cNvSpPr/>
          <p:nvPr userDrawn="1"/>
        </p:nvSpPr>
        <p:spPr>
          <a:xfrm rot="1800000">
            <a:off x="46326" y="230204"/>
            <a:ext cx="1667630" cy="895227"/>
          </a:xfrm>
          <a:custGeom>
            <a:avLst/>
            <a:gdLst>
              <a:gd name="connsiteX0" fmla="*/ 0 w 3906895"/>
              <a:gd name="connsiteY0" fmla="*/ 0 h 1727086"/>
              <a:gd name="connsiteX1" fmla="*/ 3906895 w 3906895"/>
              <a:gd name="connsiteY1" fmla="*/ 0 h 1727086"/>
              <a:gd name="connsiteX2" fmla="*/ 3906895 w 3906895"/>
              <a:gd name="connsiteY2" fmla="*/ 1727086 h 1727086"/>
              <a:gd name="connsiteX3" fmla="*/ 0 w 3906895"/>
              <a:gd name="connsiteY3" fmla="*/ 1727086 h 1727086"/>
              <a:gd name="connsiteX4" fmla="*/ 0 w 3906895"/>
              <a:gd name="connsiteY4" fmla="*/ 0 h 1727086"/>
              <a:gd name="connsiteX0" fmla="*/ 0 w 3906895"/>
              <a:gd name="connsiteY0" fmla="*/ 10186 h 1737272"/>
              <a:gd name="connsiteX1" fmla="*/ 1259426 w 3906895"/>
              <a:gd name="connsiteY1" fmla="*/ 0 h 1737272"/>
              <a:gd name="connsiteX2" fmla="*/ 3906895 w 3906895"/>
              <a:gd name="connsiteY2" fmla="*/ 10186 h 1737272"/>
              <a:gd name="connsiteX3" fmla="*/ 3906895 w 3906895"/>
              <a:gd name="connsiteY3" fmla="*/ 1737272 h 1737272"/>
              <a:gd name="connsiteX4" fmla="*/ 0 w 3906895"/>
              <a:gd name="connsiteY4" fmla="*/ 1737272 h 1737272"/>
              <a:gd name="connsiteX5" fmla="*/ 0 w 3906895"/>
              <a:gd name="connsiteY5" fmla="*/ 10186 h 1737272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737272 h 1744666"/>
              <a:gd name="connsiteX6" fmla="*/ 0 w 3906895"/>
              <a:gd name="connsiteY6" fmla="*/ 10186 h 1744666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0186 h 1744666"/>
              <a:gd name="connsiteX0" fmla="*/ 0 w 2707042"/>
              <a:gd name="connsiteY0" fmla="*/ 1744666 h 1744666"/>
              <a:gd name="connsiteX1" fmla="*/ 59573 w 2707042"/>
              <a:gd name="connsiteY1" fmla="*/ 0 h 1744666"/>
              <a:gd name="connsiteX2" fmla="*/ 2707042 w 2707042"/>
              <a:gd name="connsiteY2" fmla="*/ 10186 h 1744666"/>
              <a:gd name="connsiteX3" fmla="*/ 2707042 w 2707042"/>
              <a:gd name="connsiteY3" fmla="*/ 1737272 h 1744666"/>
              <a:gd name="connsiteX4" fmla="*/ 0 w 2707042"/>
              <a:gd name="connsiteY4" fmla="*/ 1744666 h 174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2" h="1744666">
                <a:moveTo>
                  <a:pt x="0" y="1744666"/>
                </a:moveTo>
                <a:lnTo>
                  <a:pt x="59573" y="0"/>
                </a:lnTo>
                <a:lnTo>
                  <a:pt x="2707042" y="10186"/>
                </a:lnTo>
                <a:lnTo>
                  <a:pt x="2707042" y="1737272"/>
                </a:lnTo>
                <a:lnTo>
                  <a:pt x="0" y="1744666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alpha val="20000"/>
                </a:sysClr>
              </a:gs>
              <a:gs pos="100000">
                <a:srgbClr val="F2F2F2">
                  <a:alpha val="0"/>
                </a:srgb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1" name="椭圆 23"/>
          <p:cNvSpPr/>
          <p:nvPr userDrawn="1"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</p:txBody>
      </p:sp>
      <p:sp>
        <p:nvSpPr>
          <p:cNvPr id="12" name="Oval 15"/>
          <p:cNvSpPr>
            <a:spLocks noChangeArrowheads="1"/>
          </p:cNvSpPr>
          <p:nvPr userDrawn="1"/>
        </p:nvSpPr>
        <p:spPr bwMode="auto">
          <a:xfrm>
            <a:off x="11864258" y="6538912"/>
            <a:ext cx="269270" cy="269270"/>
          </a:xfrm>
          <a:prstGeom prst="ellipse">
            <a:avLst/>
          </a:prstGeom>
          <a:gradFill>
            <a:gsLst>
              <a:gs pos="5000">
                <a:srgbClr val="0086D6">
                  <a:alpha val="88000"/>
                </a:srgbClr>
              </a:gs>
              <a:gs pos="100000">
                <a:srgbClr val="0086D6">
                  <a:lumMod val="60000"/>
                  <a:lumOff val="40000"/>
                </a:srgb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821586" y="6493547"/>
            <a:ext cx="360000" cy="360000"/>
          </a:xfrm>
          <a:prstGeom prst="ellipse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048C4E-7BD1-46A5-B2F2-6AD408DAAD4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ho Gothic Pro" panose="020B0503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15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9" r:id="rId1"/>
    <p:sldLayoutId id="2147485360" r:id="rId2"/>
    <p:sldLayoutId id="2147485361" r:id="rId3"/>
    <p:sldLayoutId id="2147485362" r:id="rId4"/>
    <p:sldLayoutId id="2147485363" r:id="rId5"/>
    <p:sldLayoutId id="2147485364" r:id="rId6"/>
    <p:sldLayoutId id="2147485365" r:id="rId7"/>
    <p:sldLayoutId id="2147485366" r:id="rId8"/>
    <p:sldLayoutId id="2147485367" r:id="rId9"/>
    <p:sldLayoutId id="2147485368" r:id="rId10"/>
    <p:sldLayoutId id="2147485369" r:id="rId11"/>
    <p:sldLayoutId id="2147485370" r:id="rId12"/>
    <p:sldLayoutId id="2147485371" r:id="rId13"/>
    <p:sldLayoutId id="2147485372" r:id="rId14"/>
    <p:sldLayoutId id="2147485373" r:id="rId15"/>
    <p:sldLayoutId id="2147485374" r:id="rId16"/>
    <p:sldLayoutId id="2147485375" r:id="rId17"/>
    <p:sldLayoutId id="2147485376" r:id="rId18"/>
    <p:sldLayoutId id="2147485377" r:id="rId19"/>
    <p:sldLayoutId id="2147485378" r:id="rId20"/>
    <p:sldLayoutId id="2147485379" r:id="rId21"/>
    <p:sldLayoutId id="2147485380" r:id="rId22"/>
    <p:sldLayoutId id="2147485381" r:id="rId23"/>
    <p:sldLayoutId id="2147485382" r:id="rId24"/>
    <p:sldLayoutId id="2147485383" r:id="rId25"/>
    <p:sldLayoutId id="2147485384" r:id="rId26"/>
    <p:sldLayoutId id="2147485385" r:id="rId27"/>
    <p:sldLayoutId id="2147485386" r:id="rId28"/>
    <p:sldLayoutId id="2147485387" r:id="rId29"/>
    <p:sldLayoutId id="2147485388" r:id="rId30"/>
    <p:sldLayoutId id="2147485389" r:id="rId31"/>
    <p:sldLayoutId id="2147485390" r:id="rId32"/>
    <p:sldLayoutId id="2147485391" r:id="rId33"/>
    <p:sldLayoutId id="2147485392" r:id="rId34"/>
    <p:sldLayoutId id="2147485393" r:id="rId35"/>
    <p:sldLayoutId id="2147485394" r:id="rId36"/>
    <p:sldLayoutId id="2147485395" r:id="rId37"/>
    <p:sldLayoutId id="2147485396" r:id="rId38"/>
    <p:sldLayoutId id="214748539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5.xml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21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6.vml"/><Relationship Id="rId6" Type="http://schemas.openxmlformats.org/officeDocument/2006/relationships/chart" Target="../charts/chart24.xml"/><Relationship Id="rId5" Type="http://schemas.openxmlformats.org/officeDocument/2006/relationships/image" Target="../media/image8.emf"/><Relationship Id="rId10" Type="http://schemas.openxmlformats.org/officeDocument/2006/relationships/chart" Target="../charts/chart27.xml"/><Relationship Id="rId4" Type="http://schemas.openxmlformats.org/officeDocument/2006/relationships/oleObject" Target="../embeddings/oleObject14.bin"/><Relationship Id="rId9" Type="http://schemas.openxmlformats.org/officeDocument/2006/relationships/chart" Target="../charts/char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9.xml"/><Relationship Id="rId3" Type="http://schemas.openxmlformats.org/officeDocument/2006/relationships/slideLayout" Target="../slideLayouts/slideLayout64.xml"/><Relationship Id="rId7" Type="http://schemas.openxmlformats.org/officeDocument/2006/relationships/chart" Target="../charts/chart28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2.emf"/><Relationship Id="rId5" Type="http://schemas.openxmlformats.org/officeDocument/2006/relationships/image" Target="../media/image8.emf"/><Relationship Id="rId10" Type="http://schemas.openxmlformats.org/officeDocument/2006/relationships/chart" Target="../charts/chart31.xml"/><Relationship Id="rId4" Type="http://schemas.openxmlformats.org/officeDocument/2006/relationships/oleObject" Target="../embeddings/oleObject15.bin"/><Relationship Id="rId9" Type="http://schemas.openxmlformats.org/officeDocument/2006/relationships/chart" Target="../charts/char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4.xml"/><Relationship Id="rId3" Type="http://schemas.openxmlformats.org/officeDocument/2006/relationships/slideLayout" Target="../slideLayouts/slideLayout115.xml"/><Relationship Id="rId7" Type="http://schemas.openxmlformats.org/officeDocument/2006/relationships/chart" Target="../charts/chart3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6" Type="http://schemas.openxmlformats.org/officeDocument/2006/relationships/chart" Target="../charts/chart3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6.bin"/><Relationship Id="rId9" Type="http://schemas.openxmlformats.org/officeDocument/2006/relationships/chart" Target="../charts/char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5.xml"/><Relationship Id="rId7" Type="http://schemas.openxmlformats.org/officeDocument/2006/relationships/image" Target="../media/image26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6" Type="http://schemas.openxmlformats.org/officeDocument/2006/relationships/chart" Target="../charts/chart36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snews.com/news/hurricane-categories-what-the-ratings-scale-mean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emf"/><Relationship Id="rId5" Type="http://schemas.openxmlformats.org/officeDocument/2006/relationships/image" Target="../media/image8.emf"/><Relationship Id="rId10" Type="http://schemas.openxmlformats.org/officeDocument/2006/relationships/chart" Target="../charts/chart3.xml"/><Relationship Id="rId4" Type="http://schemas.openxmlformats.org/officeDocument/2006/relationships/oleObject" Target="../embeddings/oleObject9.bin"/><Relationship Id="rId9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slideLayout" Target="../slideLayouts/slideLayout52.xml"/><Relationship Id="rId7" Type="http://schemas.openxmlformats.org/officeDocument/2006/relationships/chart" Target="../charts/chart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0.v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image" Target="../media/image8.emf"/><Relationship Id="rId10" Type="http://schemas.openxmlformats.org/officeDocument/2006/relationships/chart" Target="../charts/chart8.xml"/><Relationship Id="rId4" Type="http://schemas.openxmlformats.org/officeDocument/2006/relationships/oleObject" Target="../embeddings/oleObject10.bin"/><Relationship Id="rId9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3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emf"/><Relationship Id="rId5" Type="http://schemas.openxmlformats.org/officeDocument/2006/relationships/image" Target="../media/image8.emf"/><Relationship Id="rId4" Type="http://schemas.openxmlformats.org/officeDocument/2006/relationships/oleObject" Target="../embeddings/oleObject1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slideLayout" Target="../slideLayouts/slideLayout64.xml"/><Relationship Id="rId7" Type="http://schemas.openxmlformats.org/officeDocument/2006/relationships/chart" Target="../charts/chart1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6" Type="http://schemas.openxmlformats.org/officeDocument/2006/relationships/chart" Target="../charts/chart10.xml"/><Relationship Id="rId11" Type="http://schemas.openxmlformats.org/officeDocument/2006/relationships/image" Target="../media/image18.png"/><Relationship Id="rId5" Type="http://schemas.openxmlformats.org/officeDocument/2006/relationships/image" Target="../media/image8.emf"/><Relationship Id="rId10" Type="http://schemas.openxmlformats.org/officeDocument/2006/relationships/chart" Target="../charts/chart14.xml"/><Relationship Id="rId4" Type="http://schemas.openxmlformats.org/officeDocument/2006/relationships/oleObject" Target="../embeddings/oleObject11.bin"/><Relationship Id="rId9" Type="http://schemas.openxmlformats.org/officeDocument/2006/relationships/chart" Target="../charts/char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9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6" Type="http://schemas.openxmlformats.org/officeDocument/2006/relationships/chart" Target="../charts/chart15.xml"/><Relationship Id="rId11" Type="http://schemas.openxmlformats.org/officeDocument/2006/relationships/chart" Target="../charts/chart19.xml"/><Relationship Id="rId5" Type="http://schemas.openxmlformats.org/officeDocument/2006/relationships/image" Target="../media/image8.emf"/><Relationship Id="rId10" Type="http://schemas.openxmlformats.org/officeDocument/2006/relationships/chart" Target="../charts/chart18.xml"/><Relationship Id="rId4" Type="http://schemas.openxmlformats.org/officeDocument/2006/relationships/oleObject" Target="../embeddings/oleObject11.bin"/><Relationship Id="rId9" Type="http://schemas.openxmlformats.org/officeDocument/2006/relationships/chart" Target="../charts/char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1.xml"/><Relationship Id="rId3" Type="http://schemas.openxmlformats.org/officeDocument/2006/relationships/slideLayout" Target="../slideLayouts/slideLayout64.xml"/><Relationship Id="rId7" Type="http://schemas.openxmlformats.org/officeDocument/2006/relationships/chart" Target="../charts/chart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emf"/><Relationship Id="rId5" Type="http://schemas.openxmlformats.org/officeDocument/2006/relationships/image" Target="../media/image8.emf"/><Relationship Id="rId10" Type="http://schemas.openxmlformats.org/officeDocument/2006/relationships/chart" Target="../charts/chart23.xml"/><Relationship Id="rId4" Type="http://schemas.openxmlformats.org/officeDocument/2006/relationships/oleObject" Target="../embeddings/oleObject13.bin"/><Relationship Id="rId9" Type="http://schemas.openxmlformats.org/officeDocument/2006/relationships/chart" Target="../charts/char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" b="1875"/>
          <a:stretch>
            <a:fillRect/>
          </a:stretch>
        </p:blipFill>
        <p:spPr>
          <a:xfrm>
            <a:off x="-4916593" y="-315416"/>
            <a:ext cx="11736932" cy="7533456"/>
          </a:xfrm>
        </p:spPr>
      </p:pic>
      <p:sp>
        <p:nvSpPr>
          <p:cNvPr id="4" name="Oval 6"/>
          <p:cNvSpPr/>
          <p:nvPr/>
        </p:nvSpPr>
        <p:spPr>
          <a:xfrm>
            <a:off x="5723594" y="896389"/>
            <a:ext cx="4837964" cy="4836868"/>
          </a:xfrm>
          <a:prstGeom prst="ellipse">
            <a:avLst/>
          </a:prstGeom>
          <a:gradFill>
            <a:gsLst>
              <a:gs pos="4000">
                <a:srgbClr val="1B365D">
                  <a:lumMod val="84000"/>
                  <a:lumOff val="16000"/>
                  <a:alpha val="77000"/>
                </a:srgbClr>
              </a:gs>
              <a:gs pos="71000">
                <a:srgbClr val="0086D6">
                  <a:alpha val="92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10" name="Rounded Rectangle 10"/>
          <p:cNvSpPr/>
          <p:nvPr/>
        </p:nvSpPr>
        <p:spPr>
          <a:xfrm>
            <a:off x="6217279" y="2204864"/>
            <a:ext cx="1005298" cy="243259"/>
          </a:xfrm>
          <a:prstGeom prst="roundRect">
            <a:avLst>
              <a:gd name="adj" fmla="val 50000"/>
            </a:avLst>
          </a:prstGeom>
          <a:solidFill>
            <a:srgbClr val="FFFFFF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Soho Gothic Pro Light"/>
                <a:ea typeface="汉仪旗黑X1-35W"/>
                <a:cs typeface="+mn-cs"/>
              </a:rPr>
              <a:t>2022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5879976" y="2590350"/>
            <a:ext cx="502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ho Gothic Pro Light"/>
                <a:ea typeface="汉仪旗黑X1-35W"/>
                <a:cs typeface="+mn-cs"/>
              </a:rPr>
              <a:t>SOP Weekly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kern="0" dirty="0">
                <a:solidFill>
                  <a:srgbClr val="FFFFFF"/>
                </a:solidFill>
                <a:latin typeface="Soho Gothic Pro Light"/>
                <a:ea typeface="汉仪旗黑X1-35W"/>
              </a:rPr>
              <a:t>9</a:t>
            </a:r>
            <a:r>
              <a:rPr lang="en-US" altLang="zh-CN" sz="3600" b="1" kern="0" noProof="0" dirty="0">
                <a:solidFill>
                  <a:srgbClr val="FFFFFF"/>
                </a:solidFill>
                <a:latin typeface="Soho Gothic Pro Light"/>
                <a:ea typeface="汉仪旗黑X1-35W"/>
              </a:rPr>
              <a:t>/18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ho Gothic Pro Light"/>
                <a:ea typeface="汉仪旗黑X1-35W"/>
                <a:cs typeface="+mn-cs"/>
              </a:rPr>
              <a:t>/23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589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think-cell 幻灯片" r:id="rId4" imgW="421" imgH="423" progId="TCLayout.ActiveDocument.1">
                  <p:embed/>
                </p:oleObj>
              </mc:Choice>
              <mc:Fallback>
                <p:oleObj name="think-cell 幻灯片" r:id="rId4" imgW="421" imgH="423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695400" y="404664"/>
            <a:ext cx="8929254" cy="5044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2H, 2024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Booked Volumes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Q3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81D0"/>
              </a:solidFill>
              <a:effectLst/>
              <a:uLnTx/>
              <a:uFillTx/>
              <a:latin typeface="Calibri Light" panose="020F0302020204030204"/>
              <a:cs typeface="+mj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A668449-279B-4345-8B90-8EF62DE4EA2B}"/>
              </a:ext>
            </a:extLst>
          </p:cNvPr>
          <p:cNvGraphicFramePr>
            <a:graphicFrameLocks/>
          </p:cNvGraphicFramePr>
          <p:nvPr/>
        </p:nvGraphicFramePr>
        <p:xfrm>
          <a:off x="2451436" y="3995322"/>
          <a:ext cx="4648329" cy="267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41663DA-4F32-A299-F128-DD7EDF6F4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70" y="5378093"/>
            <a:ext cx="3144412" cy="949741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94D38CC-54B6-4121-A519-36341FD5341D}"/>
              </a:ext>
            </a:extLst>
          </p:cNvPr>
          <p:cNvGraphicFramePr>
            <a:graphicFrameLocks/>
          </p:cNvGraphicFramePr>
          <p:nvPr/>
        </p:nvGraphicFramePr>
        <p:xfrm>
          <a:off x="473220" y="956670"/>
          <a:ext cx="5066702" cy="267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7DC5058-0FC5-48B8-8163-3E5545479C7E}"/>
              </a:ext>
            </a:extLst>
          </p:cNvPr>
          <p:cNvGraphicFramePr>
            <a:graphicFrameLocks/>
          </p:cNvGraphicFramePr>
          <p:nvPr/>
        </p:nvGraphicFramePr>
        <p:xfrm>
          <a:off x="7099765" y="3834683"/>
          <a:ext cx="4549668" cy="261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563E617-F55B-42A5-9503-512824A724A1}"/>
              </a:ext>
            </a:extLst>
          </p:cNvPr>
          <p:cNvGraphicFramePr>
            <a:graphicFrameLocks/>
          </p:cNvGraphicFramePr>
          <p:nvPr/>
        </p:nvGraphicFramePr>
        <p:xfrm>
          <a:off x="5968060" y="404664"/>
          <a:ext cx="6223940" cy="288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97320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think-cell 幻灯片" r:id="rId4" imgW="421" imgH="423" progId="TCLayout.ActiveDocument.1">
                  <p:embed/>
                </p:oleObj>
              </mc:Choice>
              <mc:Fallback>
                <p:oleObj name="think-cell 幻灯片" r:id="rId4" imgW="421" imgH="423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695400" y="404664"/>
            <a:ext cx="8929254" cy="5044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2H, 2024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Booked Volumes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Q4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81D0"/>
              </a:solidFill>
              <a:effectLst/>
              <a:uLnTx/>
              <a:uFillTx/>
              <a:latin typeface="Calibri Light" panose="020F0302020204030204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C9E0F-E760-F284-78AB-7EE57D56A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99" y="5571024"/>
            <a:ext cx="2512094" cy="758755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A394C3B-A086-44BF-AC23-16A90CBB9E42}"/>
              </a:ext>
            </a:extLst>
          </p:cNvPr>
          <p:cNvGraphicFramePr>
            <a:graphicFrameLocks/>
          </p:cNvGraphicFramePr>
          <p:nvPr/>
        </p:nvGraphicFramePr>
        <p:xfrm>
          <a:off x="189134" y="1031930"/>
          <a:ext cx="5066702" cy="267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EECB1F4-9D25-4CCE-8B0A-35634FCA6B79}"/>
              </a:ext>
            </a:extLst>
          </p:cNvPr>
          <p:cNvGraphicFramePr>
            <a:graphicFrameLocks/>
          </p:cNvGraphicFramePr>
          <p:nvPr/>
        </p:nvGraphicFramePr>
        <p:xfrm>
          <a:off x="5620698" y="255366"/>
          <a:ext cx="6223940" cy="288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9BF1754-2692-4B22-96C8-E9AA8D928C35}"/>
              </a:ext>
            </a:extLst>
          </p:cNvPr>
          <p:cNvGraphicFramePr>
            <a:graphicFrameLocks/>
          </p:cNvGraphicFramePr>
          <p:nvPr/>
        </p:nvGraphicFramePr>
        <p:xfrm>
          <a:off x="2822693" y="3878930"/>
          <a:ext cx="4648329" cy="267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E317E09-17A9-46FB-B67A-6AC42D84FB35}"/>
              </a:ext>
            </a:extLst>
          </p:cNvPr>
          <p:cNvGraphicFramePr>
            <a:graphicFrameLocks/>
          </p:cNvGraphicFramePr>
          <p:nvPr/>
        </p:nvGraphicFramePr>
        <p:xfrm>
          <a:off x="7094473" y="3930639"/>
          <a:ext cx="4549668" cy="261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46857" y="1506283"/>
            <a:ext cx="30573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2024 Booked so far: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2.456GW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Drafted BP 6.44GW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(5.6GW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Utility, 840 non-utility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booked 38% of target</a:t>
            </a:r>
          </a:p>
        </p:txBody>
      </p:sp>
    </p:spTree>
    <p:extLst>
      <p:ext uri="{BB962C8B-B14F-4D97-AF65-F5344CB8AC3E}">
        <p14:creationId xmlns:p14="http://schemas.microsoft.com/office/powerpoint/2010/main" val="355296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" b="1875"/>
          <a:stretch>
            <a:fillRect/>
          </a:stretch>
        </p:blipFill>
        <p:spPr>
          <a:xfrm>
            <a:off x="-4752963" y="-299215"/>
            <a:ext cx="11736932" cy="7533456"/>
          </a:xfrm>
        </p:spPr>
      </p:pic>
      <p:sp>
        <p:nvSpPr>
          <p:cNvPr id="4" name="Oval 6"/>
          <p:cNvSpPr/>
          <p:nvPr/>
        </p:nvSpPr>
        <p:spPr>
          <a:xfrm>
            <a:off x="5723594" y="896389"/>
            <a:ext cx="4837964" cy="4836868"/>
          </a:xfrm>
          <a:prstGeom prst="ellipse">
            <a:avLst/>
          </a:prstGeom>
          <a:gradFill>
            <a:gsLst>
              <a:gs pos="4000">
                <a:srgbClr val="1B365D">
                  <a:lumMod val="84000"/>
                  <a:lumOff val="16000"/>
                  <a:alpha val="77000"/>
                </a:srgbClr>
              </a:gs>
              <a:gs pos="71000">
                <a:srgbClr val="0086D6">
                  <a:alpha val="92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10" name="Rounded Rectangle 10"/>
          <p:cNvSpPr/>
          <p:nvPr/>
        </p:nvSpPr>
        <p:spPr>
          <a:xfrm>
            <a:off x="6217279" y="2204864"/>
            <a:ext cx="1005298" cy="243259"/>
          </a:xfrm>
          <a:prstGeom prst="roundRect">
            <a:avLst>
              <a:gd name="adj" fmla="val 50000"/>
            </a:avLst>
          </a:prstGeom>
          <a:solidFill>
            <a:srgbClr val="FFFFFF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Soho Gothic Pro Light"/>
                <a:ea typeface="汉仪旗黑X1-35W"/>
                <a:cs typeface="+mn-cs"/>
              </a:rPr>
              <a:t>2022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5879976" y="2590350"/>
            <a:ext cx="5022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ho Gothic Pro Light"/>
                <a:ea typeface="汉仪旗黑X1-35W"/>
                <a:cs typeface="+mn-cs"/>
              </a:rPr>
              <a:t>TUS Inventory 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kern="0" dirty="0">
                <a:solidFill>
                  <a:srgbClr val="FFFFFF"/>
                </a:solidFill>
                <a:latin typeface="Soho Gothic Pro Light"/>
                <a:ea typeface="汉仪旗黑X1-35W"/>
              </a:rPr>
              <a:t>9</a:t>
            </a:r>
            <a:r>
              <a:rPr lang="en-US" altLang="zh-CN" sz="3600" b="1" kern="0" noProof="0" dirty="0">
                <a:solidFill>
                  <a:srgbClr val="FFFFFF"/>
                </a:solidFill>
                <a:latin typeface="Soho Gothic Pro Light"/>
                <a:ea typeface="汉仪旗黑X1-35W"/>
              </a:rPr>
              <a:t>/18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ho Gothic Pro Light"/>
                <a:ea typeface="汉仪旗黑X1-35W"/>
                <a:cs typeface="+mn-cs"/>
              </a:rPr>
              <a:t>/23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31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7408" y="2717169"/>
            <a:ext cx="1108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7812" y="160705"/>
            <a:ext cx="9906329" cy="646257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Total Inventory – 1817MW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Booked: 1372MW, Non-Booked: 398MW, Factory Inventory: 47MW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EAF54-6B1E-9D6E-96EB-C0A75CF7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5" y="768350"/>
            <a:ext cx="9156700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7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7941" y="323293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Summary Overview – NA Inventory Modules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933105" y="461755"/>
            <a:ext cx="480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Inventory Modules Total MW: 1817 MW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D25FE-9A40-C8A1-6B50-0CAAC4B8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489075"/>
            <a:ext cx="10725150" cy="3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8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1953" y="227057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Summary Overview – NA Inventory Modules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588654" y="947328"/>
            <a:ext cx="480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Inventory Modules Total MW: 1770 MW</a:t>
            </a:r>
          </a:p>
        </p:txBody>
      </p:sp>
      <p:sp>
        <p:nvSpPr>
          <p:cNvPr id="7" name="Oval 6"/>
          <p:cNvSpPr/>
          <p:nvPr/>
        </p:nvSpPr>
        <p:spPr>
          <a:xfrm>
            <a:off x="7302486" y="349176"/>
            <a:ext cx="338328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1041" y="5541340"/>
            <a:ext cx="347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79MW out of 385MW are reserved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328" y="530270"/>
            <a:ext cx="317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303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exceed threshold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66700" y="1271793"/>
            <a:ext cx="4666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Threshold: 50MW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397MW/50MW: 794% (Excluding EOL products)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F4C75F-D8CE-77B2-E590-ACB7DD83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66" y="1918124"/>
            <a:ext cx="10725150" cy="36957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699523" y="2618619"/>
            <a:ext cx="260554" cy="19340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699523" y="2535028"/>
            <a:ext cx="44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398</a:t>
            </a:r>
          </a:p>
        </p:txBody>
      </p:sp>
    </p:spTree>
    <p:extLst>
      <p:ext uri="{BB962C8B-B14F-4D97-AF65-F5344CB8AC3E}">
        <p14:creationId xmlns:p14="http://schemas.microsoft.com/office/powerpoint/2010/main" val="1420373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think-cell 幻灯片" r:id="rId4" imgW="421" imgH="423" progId="TCLayout.ActiveDocument.1">
                  <p:embed/>
                </p:oleObj>
              </mc:Choice>
              <mc:Fallback>
                <p:oleObj name="think-cell 幻灯片" r:id="rId4" imgW="421" imgH="423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731259" y="220514"/>
            <a:ext cx="8929254" cy="5044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Q3 100 MW Inventory Clearance – Booked for Q3 per BU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81D0"/>
              </a:solidFill>
              <a:effectLst/>
              <a:uLnTx/>
              <a:uFillTx/>
              <a:latin typeface="Calibri Light" panose="020F0302020204030204"/>
              <a:cs typeface="+mj-cs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0000000-0008-0000-0700-000005000000}"/>
              </a:ext>
            </a:extLst>
          </p:cNvPr>
          <p:cNvGraphicFramePr>
            <a:graphicFrameLocks/>
          </p:cNvGraphicFramePr>
          <p:nvPr/>
        </p:nvGraphicFramePr>
        <p:xfrm>
          <a:off x="2742026" y="3967007"/>
          <a:ext cx="4648329" cy="267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F02BDDF-CA5D-4F2C-8204-C985578C3BCA}"/>
              </a:ext>
            </a:extLst>
          </p:cNvPr>
          <p:cNvGraphicFramePr>
            <a:graphicFrameLocks/>
          </p:cNvGraphicFramePr>
          <p:nvPr/>
        </p:nvGraphicFramePr>
        <p:xfrm>
          <a:off x="2887489" y="3852870"/>
          <a:ext cx="4438650" cy="2699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10796" y="83232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12MW out of 100MW booked so far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641641" y="5622965"/>
          <a:ext cx="2831224" cy="736600"/>
        </p:xfrm>
        <a:graphic>
          <a:graphicData uri="http://schemas.openxmlformats.org/drawingml/2006/table">
            <a:tbl>
              <a:tblPr/>
              <a:tblGrid>
                <a:gridCol w="2279113">
                  <a:extLst>
                    <a:ext uri="{9D8B030D-6E8A-4147-A177-3AD203B41FA5}">
                      <a16:colId xmlns:a16="http://schemas.microsoft.com/office/drawing/2014/main" val="1291530944"/>
                    </a:ext>
                  </a:extLst>
                </a:gridCol>
                <a:gridCol w="552111">
                  <a:extLst>
                    <a:ext uri="{9D8B030D-6E8A-4147-A177-3AD203B41FA5}">
                      <a16:colId xmlns:a16="http://schemas.microsoft.com/office/drawing/2014/main" val="406195243"/>
                    </a:ext>
                  </a:extLst>
                </a:gridCol>
              </a:tblGrid>
              <a:tr h="1841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Modules Only (Q3 + Q4)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8982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Additional Clearance Limit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4581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Resi Booked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9719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Remaining Additional  Clearance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389144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A9CC120-AD11-4963-97F9-F449D59D46B5}"/>
              </a:ext>
            </a:extLst>
          </p:cNvPr>
          <p:cNvGraphicFramePr>
            <a:graphicFrameLocks/>
          </p:cNvGraphicFramePr>
          <p:nvPr/>
        </p:nvGraphicFramePr>
        <p:xfrm>
          <a:off x="1030941" y="1435957"/>
          <a:ext cx="4572000" cy="3130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0253" y="4751500"/>
          <a:ext cx="2794000" cy="736600"/>
        </p:xfrm>
        <a:graphic>
          <a:graphicData uri="http://schemas.openxmlformats.org/drawingml/2006/table">
            <a:tbl>
              <a:tblPr/>
              <a:tblGrid>
                <a:gridCol w="2038089">
                  <a:extLst>
                    <a:ext uri="{9D8B030D-6E8A-4147-A177-3AD203B41FA5}">
                      <a16:colId xmlns:a16="http://schemas.microsoft.com/office/drawing/2014/main" val="3879983109"/>
                    </a:ext>
                  </a:extLst>
                </a:gridCol>
                <a:gridCol w="755911">
                  <a:extLst>
                    <a:ext uri="{9D8B030D-6E8A-4147-A177-3AD203B41FA5}">
                      <a16:colId xmlns:a16="http://schemas.microsoft.com/office/drawing/2014/main" val="3444940923"/>
                    </a:ext>
                  </a:extLst>
                </a:gridCol>
              </a:tblGrid>
              <a:tr h="1841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Modules (Q3 ONLY)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9965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Clearance Limit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2747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Booked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7168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Remaining Clearance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276764"/>
                  </a:ext>
                </a:extLst>
              </a:tr>
            </a:tbl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22CCD6B-4482-4BD2-9502-ADB3104B3110}"/>
              </a:ext>
            </a:extLst>
          </p:cNvPr>
          <p:cNvGraphicFramePr>
            <a:graphicFrameLocks/>
          </p:cNvGraphicFramePr>
          <p:nvPr/>
        </p:nvGraphicFramePr>
        <p:xfrm>
          <a:off x="6507215" y="1785690"/>
          <a:ext cx="4502603" cy="2571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28562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think-cell 幻灯片" r:id="rId4" imgW="421" imgH="423" progId="TCLayout.ActiveDocument.1">
                  <p:embed/>
                </p:oleObj>
              </mc:Choice>
              <mc:Fallback>
                <p:oleObj name="think-cell 幻灯片" r:id="rId4" imgW="421" imgH="423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695400" y="404664"/>
            <a:ext cx="8929254" cy="5044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Non-Booked Inventory Simulation and Forecast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81D0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+mj-cs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0000000-0008-0000-0700-000005000000}"/>
              </a:ext>
            </a:extLst>
          </p:cNvPr>
          <p:cNvGraphicFramePr>
            <a:graphicFrameLocks/>
          </p:cNvGraphicFramePr>
          <p:nvPr/>
        </p:nvGraphicFramePr>
        <p:xfrm>
          <a:off x="2742026" y="3967007"/>
          <a:ext cx="4648329" cy="267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B1E70AF-6866-3D08-5752-B37914AFF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1835" y="3242019"/>
            <a:ext cx="4648329" cy="293341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EF01DF-0C04-D46E-6FE0-133A9BE2C821}"/>
              </a:ext>
            </a:extLst>
          </p:cNvPr>
          <p:cNvGraphicFramePr>
            <a:graphicFrameLocks noGrp="1"/>
          </p:cNvGraphicFramePr>
          <p:nvPr/>
        </p:nvGraphicFramePr>
        <p:xfrm>
          <a:off x="2669613" y="1572408"/>
          <a:ext cx="6519209" cy="1318585"/>
        </p:xfrm>
        <a:graphic>
          <a:graphicData uri="http://schemas.openxmlformats.org/drawingml/2006/table">
            <a:tbl>
              <a:tblPr/>
              <a:tblGrid>
                <a:gridCol w="4582006">
                  <a:extLst>
                    <a:ext uri="{9D8B030D-6E8A-4147-A177-3AD203B41FA5}">
                      <a16:colId xmlns:a16="http://schemas.microsoft.com/office/drawing/2014/main" val="4260940268"/>
                    </a:ext>
                  </a:extLst>
                </a:gridCol>
                <a:gridCol w="1937203">
                  <a:extLst>
                    <a:ext uri="{9D8B030D-6E8A-4147-A177-3AD203B41FA5}">
                      <a16:colId xmlns:a16="http://schemas.microsoft.com/office/drawing/2014/main" val="17608976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Forecast Quarter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Non-Booked Inventory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16029"/>
                  </a:ext>
                </a:extLst>
              </a:tr>
              <a:tr h="2637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379MW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117749"/>
                  </a:ext>
                </a:extLst>
              </a:tr>
              <a:tr h="2637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Q3 (Assume 1GW in Q3, booked 921MW)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459MW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427746"/>
                  </a:ext>
                </a:extLst>
              </a:tr>
              <a:tr h="2637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Q4(Assume 1.5GW in Q4, need 350MW more sales 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573MW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070372"/>
                  </a:ext>
                </a:extLst>
              </a:tr>
              <a:tr h="2637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Q4(Assume 1.4GW in Q4, need 250MW more sales 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673MW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953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025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19512C-4E21-E121-3DAB-44935937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Summary Overview – NA Inventory Modules  </a:t>
            </a: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Inventory Modules Total MW: 1760 MW</a:t>
            </a:r>
            <a:b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535D50-E674-C1D4-C3D0-EDF99911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75460"/>
            <a:ext cx="9753600" cy="3307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4897874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27000">
                    <a:srgbClr val="FFFF0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***Phase out products need to be sold***</a:t>
            </a:r>
          </a:p>
        </p:txBody>
      </p:sp>
    </p:spTree>
    <p:extLst>
      <p:ext uri="{BB962C8B-B14F-4D97-AF65-F5344CB8AC3E}">
        <p14:creationId xmlns:p14="http://schemas.microsoft.com/office/powerpoint/2010/main" val="795833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2510" y="115583"/>
            <a:ext cx="8481291" cy="53968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Inventory Reservations Total MW: 79MW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59CBE9-AE95-1286-9F0D-B1FB5043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49" y="655271"/>
            <a:ext cx="9372748" cy="5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9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r="16645"/>
          <a:stretch>
            <a:fillRect/>
          </a:stretch>
        </p:blipFill>
        <p:spPr>
          <a:xfrm>
            <a:off x="7032104" y="1196752"/>
            <a:ext cx="4547003" cy="4547286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0194" y="593118"/>
            <a:ext cx="3672780" cy="719137"/>
          </a:xfrm>
        </p:spPr>
        <p:txBody>
          <a:bodyPr/>
          <a:lstStyle/>
          <a:p>
            <a:r>
              <a:rPr lang="en-US" altLang="zh-CN" b="1" dirty="0">
                <a:solidFill>
                  <a:srgbClr val="0086D6"/>
                </a:solidFill>
                <a:latin typeface="Arial" panose="020B0604020202020204" pitchFamily="34" charset="0"/>
                <a:ea typeface="印品黑体" panose="00000500000000000000" pitchFamily="2" charset="-122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  <a:endParaRPr lang="zh-CN" altLang="en-US" b="1" dirty="0">
              <a:solidFill>
                <a:srgbClr val="0086D6"/>
              </a:solidFill>
              <a:latin typeface="Arial" panose="020B0604020202020204" pitchFamily="34" charset="0"/>
              <a:ea typeface="印品黑体" panose="00000500000000000000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970635" y="1048939"/>
            <a:ext cx="5517820" cy="2259080"/>
          </a:xfrm>
        </p:spPr>
        <p:txBody>
          <a:bodyPr/>
          <a:lstStyle/>
          <a:p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印品黑体" panose="00000500000000000000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印品黑体" panose="00000500000000000000" pitchFamily="2" charset="-122"/>
                <a:cs typeface="Arial" panose="020B0604020202020204" pitchFamily="34" charset="0"/>
                <a:sym typeface="Arial" panose="020B0604020202020204" pitchFamily="34" charset="0"/>
              </a:rPr>
              <a:t>Won Deals By Quarter Analysis</a:t>
            </a:r>
          </a:p>
          <a:p>
            <a:pPr>
              <a:defRPr/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印品黑体" panose="00000500000000000000" pitchFamily="2" charset="-122"/>
                <a:cs typeface="Arial" panose="020B0604020202020204" pitchFamily="34" charset="0"/>
                <a:sym typeface="Arial" panose="020B0604020202020204" pitchFamily="34" charset="0"/>
              </a:rPr>
              <a:t>Q3 Delivery Status Overview</a:t>
            </a:r>
          </a:p>
          <a:p>
            <a:pPr>
              <a:defRPr/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印品黑体" panose="00000500000000000000" pitchFamily="2" charset="-122"/>
                <a:cs typeface="Arial" panose="020B0604020202020204" pitchFamily="34" charset="0"/>
                <a:sym typeface="Arial" panose="020B0604020202020204" pitchFamily="34" charset="0"/>
              </a:rPr>
              <a:t>TUS Inventory Overview</a:t>
            </a:r>
          </a:p>
          <a:p>
            <a:pPr>
              <a:defRPr/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印品黑体" panose="00000500000000000000" pitchFamily="2" charset="-122"/>
                <a:cs typeface="Arial" panose="020B0604020202020204" pitchFamily="34" charset="0"/>
                <a:sym typeface="Arial" panose="020B0604020202020204" pitchFamily="34" charset="0"/>
              </a:rPr>
              <a:t>Aging Inventory</a:t>
            </a:r>
          </a:p>
          <a:p>
            <a:pPr>
              <a:defRPr/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印品黑体" panose="00000500000000000000" pitchFamily="2" charset="-122"/>
                <a:cs typeface="Arial" panose="020B0604020202020204" pitchFamily="34" charset="0"/>
                <a:sym typeface="Arial" panose="020B0604020202020204" pitchFamily="34" charset="0"/>
              </a:rPr>
              <a:t>Q3 Prepayment Status</a:t>
            </a:r>
          </a:p>
          <a:p>
            <a:pPr>
              <a:defRPr/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印品黑体" panose="00000500000000000000" pitchFamily="2" charset="-122"/>
                <a:cs typeface="Arial" panose="020B0604020202020204" pitchFamily="34" charset="0"/>
                <a:sym typeface="Arial" panose="020B0604020202020204" pitchFamily="34" charset="0"/>
              </a:rPr>
              <a:t>Factory Availability</a:t>
            </a:r>
          </a:p>
          <a:p>
            <a:pPr>
              <a:defRPr/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印品黑体" panose="00000500000000000000" pitchFamily="2" charset="-122"/>
                <a:cs typeface="Arial" panose="020B0604020202020204" pitchFamily="34" charset="0"/>
                <a:sym typeface="Arial" panose="020B0604020202020204" pitchFamily="34" charset="0"/>
              </a:rPr>
              <a:t>Logistics Updates</a:t>
            </a:r>
          </a:p>
          <a:p>
            <a:pPr>
              <a:defRPr/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印品黑体" panose="00000500000000000000" pitchFamily="2" charset="-122"/>
                <a:cs typeface="Arial" panose="020B0604020202020204" pitchFamily="34" charset="0"/>
                <a:sym typeface="Arial" panose="020B0604020202020204" pitchFamily="34" charset="0"/>
              </a:rPr>
              <a:t>Weekly Shipping &amp; Commodity Index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584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1953" y="227057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Summary Overview – NA Inventory Modules</a:t>
            </a:r>
            <a:endParaRPr lang="en-US" sz="16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95689" y="2708847"/>
            <a:ext cx="1108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8654" y="947328"/>
            <a:ext cx="480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Inventory Modules Total MW: 1770 MW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CAEB2-6379-D88D-5637-E9A115CB6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1" y="2049324"/>
            <a:ext cx="11126625" cy="345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8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Factory Inventory – 47 MW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4A1D7-9638-346F-144D-52BCC4EA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949450"/>
            <a:ext cx="9017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0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27" y="297203"/>
            <a:ext cx="8929254" cy="646257"/>
          </a:xfrm>
        </p:spPr>
        <p:txBody>
          <a:bodyPr>
            <a:normAutofit/>
          </a:bodyPr>
          <a:lstStyle/>
          <a:p>
            <a:r>
              <a:rPr lang="en-US" dirty="0"/>
              <a:t>Q3 Delivery Status Overview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1353" y="435665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EF403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d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F403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F403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remaining before Q3 ends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404" y="993775"/>
            <a:ext cx="59966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Q3 Target:  1352MW</a:t>
            </a:r>
          </a:p>
          <a:p>
            <a:pPr>
              <a:defRPr/>
            </a:pPr>
            <a:endParaRPr lang="en-US" dirty="0">
              <a:solidFill>
                <a:srgbClr val="65686C"/>
              </a:solidFill>
              <a:latin typeface="Soho Gothic Pro Light"/>
            </a:endParaRPr>
          </a:p>
          <a:p>
            <a:pP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Q3 Schedule Passed: 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87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Q3 Delivered:713/980MW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 = 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72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%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  <a:cs typeface="+mn-cs"/>
              </a:rPr>
              <a:t>Q3 Released: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lang="en-US" noProof="0" dirty="0">
                <a:solidFill>
                  <a:srgbClr val="00B050"/>
                </a:solidFill>
                <a:latin typeface="Soho Gothic Pro Light"/>
              </a:rPr>
              <a:t>1034</a:t>
            </a:r>
            <a:r>
              <a:rPr lang="en-US" dirty="0">
                <a:solidFill>
                  <a:srgbClr val="00B050"/>
                </a:solidFill>
                <a:latin typeface="Soho Gothic Pro Light"/>
              </a:rPr>
              <a:t>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  <a:cs typeface="+mn-cs"/>
              </a:rPr>
              <a:t>W/1352MW = </a:t>
            </a:r>
            <a:r>
              <a:rPr lang="en-US" dirty="0">
                <a:solidFill>
                  <a:srgbClr val="00B050"/>
                </a:solidFill>
                <a:latin typeface="Soho Gothic Pro Light"/>
              </a:rPr>
              <a:t>76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  <a:cs typeface="+mn-cs"/>
              </a:rPr>
              <a:t>%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  <a:cs typeface="+mn-cs"/>
              </a:rPr>
              <a:t>Q3 Supposed to be Released: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  <a:latin typeface="Soho Gothic Pro Light"/>
              </a:rPr>
              <a:t>923</a:t>
            </a:r>
            <a:r>
              <a:rPr lang="en-US" noProof="0" dirty="0">
                <a:solidFill>
                  <a:srgbClr val="00B050"/>
                </a:solidFill>
                <a:latin typeface="Soho Gothic Pro Light"/>
              </a:rPr>
              <a:t>MW/1352MW = </a:t>
            </a:r>
            <a:r>
              <a:rPr lang="en-US" dirty="0">
                <a:solidFill>
                  <a:srgbClr val="00B050"/>
                </a:solidFill>
                <a:latin typeface="Soho Gothic Pro Light"/>
              </a:rPr>
              <a:t>68</a:t>
            </a:r>
            <a:r>
              <a:rPr lang="en-US" noProof="0" dirty="0">
                <a:solidFill>
                  <a:srgbClr val="00B050"/>
                </a:solidFill>
                <a:latin typeface="Soho Gothic Pro Light"/>
              </a:rPr>
              <a:t>%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Q3 Released (in the warehouse )but not delivered- </a:t>
            </a:r>
            <a:r>
              <a:rPr lang="en-US" dirty="0">
                <a:solidFill>
                  <a:srgbClr val="65686C"/>
                </a:solidFill>
                <a:latin typeface="Soho Gothic Pro Light"/>
              </a:rPr>
              <a:t>172</a:t>
            </a:r>
            <a:r>
              <a:rPr lang="en-US" noProof="0" dirty="0">
                <a:solidFill>
                  <a:srgbClr val="65686C"/>
                </a:solidFill>
                <a:latin typeface="Soho Gothic Pro Light"/>
              </a:rPr>
              <a:t>MW/1034MW = 16</a:t>
            </a:r>
            <a:r>
              <a:rPr lang="en-US" dirty="0">
                <a:solidFill>
                  <a:srgbClr val="65686C"/>
                </a:solidFill>
                <a:latin typeface="Soho Gothic Pro Light"/>
              </a:rPr>
              <a:t>%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625612"/>
              </p:ext>
            </p:extLst>
          </p:nvPr>
        </p:nvGraphicFramePr>
        <p:xfrm>
          <a:off x="6661353" y="94345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9712528" y="2603984"/>
            <a:ext cx="0" cy="23495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TextBox 5"/>
          <p:cNvSpPr txBox="1"/>
          <p:nvPr/>
        </p:nvSpPr>
        <p:spPr>
          <a:xfrm>
            <a:off x="9522028" y="2807184"/>
            <a:ext cx="428515" cy="26456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69%</a:t>
            </a: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699648"/>
              </p:ext>
            </p:extLst>
          </p:nvPr>
        </p:nvGraphicFramePr>
        <p:xfrm>
          <a:off x="6728078" y="38251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550258"/>
              </p:ext>
            </p:extLst>
          </p:nvPr>
        </p:nvGraphicFramePr>
        <p:xfrm>
          <a:off x="1125794" y="368665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52100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9235" y="207370"/>
            <a:ext cx="8929254" cy="646257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Linux Libertine"/>
              </a:rPr>
              <a:t>Mediology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900A31-32E1-7C04-2967-222694CA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03" y="1745550"/>
            <a:ext cx="7572361" cy="4257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9D39DD-D87D-C336-B19A-2C834CA4A8E9}"/>
              </a:ext>
            </a:extLst>
          </p:cNvPr>
          <p:cNvSpPr txBox="1"/>
          <p:nvPr/>
        </p:nvSpPr>
        <p:spPr>
          <a:xfrm>
            <a:off x="4941216" y="1114922"/>
            <a:ext cx="41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Week </a:t>
            </a:r>
          </a:p>
        </p:txBody>
      </p:sp>
    </p:spTree>
    <p:extLst>
      <p:ext uri="{BB962C8B-B14F-4D97-AF65-F5344CB8AC3E}">
        <p14:creationId xmlns:p14="http://schemas.microsoft.com/office/powerpoint/2010/main" val="131411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9235" y="207370"/>
            <a:ext cx="8929254" cy="646257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Linux Libertine"/>
              </a:rPr>
              <a:t>Mediology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D39DD-D87D-C336-B19A-2C834CA4A8E9}"/>
              </a:ext>
            </a:extLst>
          </p:cNvPr>
          <p:cNvSpPr txBox="1"/>
          <p:nvPr/>
        </p:nvSpPr>
        <p:spPr>
          <a:xfrm>
            <a:off x="4941216" y="1114922"/>
            <a:ext cx="41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A5C72-F285-4379-3594-D4A7C599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35" y="742035"/>
            <a:ext cx="5629704" cy="5908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A6852C-F5D5-12C6-0DDD-727A2A554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71" y="853627"/>
            <a:ext cx="5220423" cy="54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9235" y="207370"/>
            <a:ext cx="8929254" cy="646257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Linux Libertine"/>
              </a:rPr>
              <a:t>Mediology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D39DD-D87D-C336-B19A-2C834CA4A8E9}"/>
              </a:ext>
            </a:extLst>
          </p:cNvPr>
          <p:cNvSpPr txBox="1"/>
          <p:nvPr/>
        </p:nvSpPr>
        <p:spPr>
          <a:xfrm>
            <a:off x="4333756" y="1053751"/>
            <a:ext cx="41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Week.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D7FC1-6945-B7CB-2283-E714505B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17" y="1542526"/>
            <a:ext cx="8124825" cy="4581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5C1DED-3EDE-122D-9CDD-6B6FDA6E9E69}"/>
              </a:ext>
            </a:extLst>
          </p:cNvPr>
          <p:cNvSpPr txBox="1"/>
          <p:nvPr/>
        </p:nvSpPr>
        <p:spPr>
          <a:xfrm>
            <a:off x="6230470" y="6211669"/>
            <a:ext cx="571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01010"/>
                </a:solidFill>
                <a:effectLst/>
                <a:latin typeface="Publico Text"/>
              </a:rPr>
              <a:t>winds of 70 mph, just below the 74 mph threshold for a </a:t>
            </a:r>
            <a:r>
              <a:rPr lang="en-US" b="0" i="0" u="sng" dirty="0">
                <a:solidFill>
                  <a:srgbClr val="101010"/>
                </a:solidFill>
                <a:effectLst/>
                <a:latin typeface="Publico Text"/>
                <a:hlinkClick r:id="rId3"/>
              </a:rPr>
              <a:t>Category 1 hurricane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6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n w="254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zh-CN" altLang="en-US" dirty="0">
              <a:ln w="25400"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4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think-cell 幻灯片" r:id="rId4" imgW="421" imgH="423" progId="TCLayout.ActiveDocument.1">
                  <p:embed/>
                </p:oleObj>
              </mc:Choice>
              <mc:Fallback>
                <p:oleObj name="think-cell 幻灯片" r:id="rId4" imgW="421" imgH="423" progId="TCLayout.ActiveDocument.1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695400" y="404664"/>
            <a:ext cx="8929254" cy="5044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1H, 2023 Delivered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Volumes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Q1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81D0"/>
              </a:solidFill>
              <a:effectLst/>
              <a:uLnTx/>
              <a:uFillTx/>
              <a:latin typeface="Calibri Light" panose="020F0302020204030204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8791A-6C52-5AEE-7B2B-BB6FFCA4E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842" y="4989119"/>
            <a:ext cx="2697147" cy="1332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B67988-33C5-3A5D-7735-26D7536FC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842" y="906413"/>
            <a:ext cx="4419983" cy="2688569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500-000003000000}"/>
              </a:ext>
            </a:extLst>
          </p:cNvPr>
          <p:cNvGraphicFramePr>
            <a:graphicFrameLocks/>
          </p:cNvGraphicFramePr>
          <p:nvPr/>
        </p:nvGraphicFramePr>
        <p:xfrm>
          <a:off x="5111825" y="102378"/>
          <a:ext cx="7032867" cy="3583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000000-0008-0000-0500-000004000000}"/>
              </a:ext>
            </a:extLst>
          </p:cNvPr>
          <p:cNvGraphicFramePr>
            <a:graphicFrameLocks/>
          </p:cNvGraphicFramePr>
          <p:nvPr/>
        </p:nvGraphicFramePr>
        <p:xfrm>
          <a:off x="6855054" y="3867844"/>
          <a:ext cx="4944835" cy="2706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0000000-0008-0000-0500-000005000000}"/>
              </a:ext>
            </a:extLst>
          </p:cNvPr>
          <p:cNvGraphicFramePr>
            <a:graphicFrameLocks/>
          </p:cNvGraphicFramePr>
          <p:nvPr/>
        </p:nvGraphicFramePr>
        <p:xfrm>
          <a:off x="2901833" y="4187765"/>
          <a:ext cx="4614990" cy="2406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DBE5FE8-B53E-471F-D23A-2C6AF5EC1E0E}"/>
              </a:ext>
            </a:extLst>
          </p:cNvPr>
          <p:cNvSpPr txBox="1"/>
          <p:nvPr/>
        </p:nvSpPr>
        <p:spPr>
          <a:xfrm>
            <a:off x="1081278" y="1179997"/>
            <a:ext cx="5125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Utility SOP 677MW                  Distribution  SOP 140MW                C&amp;I SOP 38MW                TP  SOP 10MW       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6135E-E391-DC82-A764-C02474D541A7}"/>
              </a:ext>
            </a:extLst>
          </p:cNvPr>
          <p:cNvSpPr/>
          <p:nvPr/>
        </p:nvSpPr>
        <p:spPr>
          <a:xfrm>
            <a:off x="861474" y="1179997"/>
            <a:ext cx="5327520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06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think-cell 幻灯片" r:id="rId4" imgW="421" imgH="423" progId="TCLayout.ActiveDocument.1">
                  <p:embed/>
                </p:oleObj>
              </mc:Choice>
              <mc:Fallback>
                <p:oleObj name="think-cell 幻灯片" r:id="rId4" imgW="421" imgH="423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695400" y="404664"/>
            <a:ext cx="8929254" cy="5044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1H, 2023 Delivered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Volumes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Q2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81D0"/>
              </a:solidFill>
              <a:effectLst/>
              <a:uLnTx/>
              <a:uFillTx/>
              <a:latin typeface="Calibri Light" panose="020F0302020204030204"/>
              <a:cs typeface="+mj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700-000003000000}"/>
              </a:ext>
            </a:extLst>
          </p:cNvPr>
          <p:cNvGraphicFramePr>
            <a:graphicFrameLocks/>
          </p:cNvGraphicFramePr>
          <p:nvPr/>
        </p:nvGraphicFramePr>
        <p:xfrm>
          <a:off x="5727230" y="432129"/>
          <a:ext cx="6223940" cy="288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000000-0008-0000-0700-000005000000}"/>
              </a:ext>
            </a:extLst>
          </p:cNvPr>
          <p:cNvGraphicFramePr>
            <a:graphicFrameLocks/>
          </p:cNvGraphicFramePr>
          <p:nvPr/>
        </p:nvGraphicFramePr>
        <p:xfrm>
          <a:off x="1985618" y="3848886"/>
          <a:ext cx="5638928" cy="2782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700-000002000000}"/>
              </a:ext>
            </a:extLst>
          </p:cNvPr>
          <p:cNvGraphicFramePr>
            <a:graphicFrameLocks/>
          </p:cNvGraphicFramePr>
          <p:nvPr/>
        </p:nvGraphicFramePr>
        <p:xfrm>
          <a:off x="936102" y="1178524"/>
          <a:ext cx="5159898" cy="267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F57C26-1B1A-39A4-7362-4003DCC1923C}"/>
              </a:ext>
            </a:extLst>
          </p:cNvPr>
          <p:cNvGraphicFramePr>
            <a:graphicFrameLocks noGrp="1"/>
          </p:cNvGraphicFramePr>
          <p:nvPr/>
        </p:nvGraphicFramePr>
        <p:xfrm>
          <a:off x="936857" y="4805575"/>
          <a:ext cx="1892300" cy="920750"/>
        </p:xfrm>
        <a:graphic>
          <a:graphicData uri="http://schemas.openxmlformats.org/drawingml/2006/table">
            <a:tbl>
              <a:tblPr/>
              <a:tblGrid>
                <a:gridCol w="1155700">
                  <a:extLst>
                    <a:ext uri="{9D8B030D-6E8A-4147-A177-3AD203B41FA5}">
                      <a16:colId xmlns:a16="http://schemas.microsoft.com/office/drawing/2014/main" val="2513288506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48431812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23293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5054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C&amp;I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878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Distribution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0515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984516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700-000003000000}"/>
              </a:ext>
            </a:extLst>
          </p:cNvPr>
          <p:cNvGraphicFramePr>
            <a:graphicFrameLocks/>
          </p:cNvGraphicFramePr>
          <p:nvPr/>
        </p:nvGraphicFramePr>
        <p:xfrm>
          <a:off x="5856706" y="696230"/>
          <a:ext cx="6333758" cy="288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700-000005000000}"/>
              </a:ext>
            </a:extLst>
          </p:cNvPr>
          <p:cNvGraphicFramePr>
            <a:graphicFrameLocks/>
          </p:cNvGraphicFramePr>
          <p:nvPr/>
        </p:nvGraphicFramePr>
        <p:xfrm>
          <a:off x="1704747" y="4145993"/>
          <a:ext cx="5866220" cy="267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0000000-0008-0000-0700-000004000000}"/>
              </a:ext>
            </a:extLst>
          </p:cNvPr>
          <p:cNvGraphicFramePr>
            <a:graphicFrameLocks/>
          </p:cNvGraphicFramePr>
          <p:nvPr/>
        </p:nvGraphicFramePr>
        <p:xfrm>
          <a:off x="6348614" y="4111527"/>
          <a:ext cx="4650895" cy="2612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DBE5FE8-B53E-471F-D23A-2C6AF5EC1E0E}"/>
              </a:ext>
            </a:extLst>
          </p:cNvPr>
          <p:cNvSpPr txBox="1"/>
          <p:nvPr/>
        </p:nvSpPr>
        <p:spPr>
          <a:xfrm>
            <a:off x="1734598" y="1435821"/>
            <a:ext cx="5125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Utility SOP 794MW                  C&amp;I  SOP 61MW                Distribution SOP 150MW                TP  SOP 22MW       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6135E-E391-DC82-A764-C02474D541A7}"/>
              </a:ext>
            </a:extLst>
          </p:cNvPr>
          <p:cNvSpPr/>
          <p:nvPr/>
        </p:nvSpPr>
        <p:spPr>
          <a:xfrm>
            <a:off x="1427083" y="1435821"/>
            <a:ext cx="5327520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25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think-cell 幻灯片" r:id="rId4" imgW="421" imgH="423" progId="TCLayout.ActiveDocument.1">
                  <p:embed/>
                </p:oleObj>
              </mc:Choice>
              <mc:Fallback>
                <p:oleObj name="think-cell 幻灯片" r:id="rId4" imgW="421" imgH="423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738433" y="275112"/>
            <a:ext cx="813219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n-cs"/>
              </a:rPr>
              <a:t>2H, 2023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Booked Volumes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n-cs"/>
              </a:rPr>
              <a:t>Q3 (BP 1.614GW); 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n-cs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n-cs"/>
              </a:rPr>
              <a:t>SOP Target suggested 1.352GW (Utility 964, TP 30, CI 100.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n-cs"/>
              </a:rPr>
              <a:t>Disti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n-cs"/>
              </a:rPr>
              <a:t> 257 ): GAP 429MW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81D0"/>
              </a:solidFill>
              <a:effectLst/>
              <a:uLnTx/>
              <a:uFillTx/>
              <a:latin typeface="Calibri Light" panose="020F0302020204030204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43660-EAFA-4C5E-B55C-3D0EA57B0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938" y="1485774"/>
            <a:ext cx="7272437" cy="4605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B813C-F5E1-1028-1495-BFCBFC404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4735" y="3960159"/>
            <a:ext cx="485775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85AF3-8741-67C6-FAEE-355A00B41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3370" y="4015068"/>
            <a:ext cx="685587" cy="182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95E798-7390-79AC-5C22-4AEED1F48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9786" y="3429000"/>
            <a:ext cx="798551" cy="2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4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think-cell 幻灯片" r:id="rId4" imgW="421" imgH="423" progId="TCLayout.ActiveDocument.1">
                  <p:embed/>
                </p:oleObj>
              </mc:Choice>
              <mc:Fallback>
                <p:oleObj name="think-cell 幻灯片" r:id="rId4" imgW="421" imgH="423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>
          <a:xfrm>
            <a:off x="974136" y="204954"/>
            <a:ext cx="8929254" cy="50441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2H, 2023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Booked Volumes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Q3 (BP 1.614GW);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SOP Target suggested 1.352GW GAP 429MW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81D0"/>
              </a:solidFill>
              <a:effectLst/>
              <a:uLnTx/>
              <a:uFillTx/>
              <a:latin typeface="Calibri Light" panose="020F0302020204030204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93A2C5-E0DA-969D-D6FD-621F68EBB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25" y="909080"/>
            <a:ext cx="9937750" cy="576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5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think-cell 幻灯片" r:id="rId4" imgW="421" imgH="423" progId="TCLayout.ActiveDocument.1">
                  <p:embed/>
                </p:oleObj>
              </mc:Choice>
              <mc:Fallback>
                <p:oleObj name="think-cell 幻灯片" r:id="rId4" imgW="421" imgH="423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0000000-0008-0000-0700-000005000000}"/>
              </a:ext>
            </a:extLst>
          </p:cNvPr>
          <p:cNvGraphicFramePr>
            <a:graphicFrameLocks/>
          </p:cNvGraphicFramePr>
          <p:nvPr/>
        </p:nvGraphicFramePr>
        <p:xfrm>
          <a:off x="2742026" y="3967007"/>
          <a:ext cx="4648329" cy="267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F02BDDF-CA5D-4F2C-8204-C985578C3BCA}"/>
              </a:ext>
            </a:extLst>
          </p:cNvPr>
          <p:cNvGraphicFramePr>
            <a:graphicFrameLocks/>
          </p:cNvGraphicFramePr>
          <p:nvPr/>
        </p:nvGraphicFramePr>
        <p:xfrm>
          <a:off x="2887489" y="3852870"/>
          <a:ext cx="4438650" cy="2699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9F23E17-5590-4D6B-951C-2D18ED29347A}"/>
              </a:ext>
            </a:extLst>
          </p:cNvPr>
          <p:cNvGraphicFramePr>
            <a:graphicFrameLocks/>
          </p:cNvGraphicFramePr>
          <p:nvPr/>
        </p:nvGraphicFramePr>
        <p:xfrm>
          <a:off x="6477169" y="442180"/>
          <a:ext cx="4937125" cy="2797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44869FB-C433-4EF1-851B-4A7DC5E875C2}"/>
              </a:ext>
            </a:extLst>
          </p:cNvPr>
          <p:cNvGraphicFramePr>
            <a:graphicFrameLocks/>
          </p:cNvGraphicFramePr>
          <p:nvPr/>
        </p:nvGraphicFramePr>
        <p:xfrm>
          <a:off x="7257636" y="3967007"/>
          <a:ext cx="4384675" cy="2526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3" name="标题 1"/>
          <p:cNvSpPr txBox="1">
            <a:spLocks/>
          </p:cNvSpPr>
          <p:nvPr/>
        </p:nvSpPr>
        <p:spPr>
          <a:xfrm>
            <a:off x="736772" y="283043"/>
            <a:ext cx="8929254" cy="5044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2H, 2023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Booked Volumes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Q4 (Bottom Up SOP 1.5GW, BP 1.635GW)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81D0"/>
              </a:solidFill>
              <a:effectLst/>
              <a:uLnTx/>
              <a:uFillTx/>
              <a:latin typeface="Calibri Light" panose="020F0302020204030204"/>
              <a:cs typeface="+mj-cs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F02BDDF-CA5D-4F2C-8204-C985578C3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035309"/>
              </p:ext>
            </p:extLst>
          </p:nvPr>
        </p:nvGraphicFramePr>
        <p:xfrm>
          <a:off x="2982074" y="4103967"/>
          <a:ext cx="4438650" cy="2699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1CBEB2D-DB36-9B95-CEDB-E075D5C41A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563" y="998817"/>
            <a:ext cx="4752975" cy="3105150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CD5D828-724A-3FFB-0564-226735B5D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352494"/>
              </p:ext>
            </p:extLst>
          </p:nvPr>
        </p:nvGraphicFramePr>
        <p:xfrm>
          <a:off x="969750" y="4993283"/>
          <a:ext cx="2230650" cy="1302740"/>
        </p:xfrm>
        <a:graphic>
          <a:graphicData uri="http://schemas.openxmlformats.org/drawingml/2006/table">
            <a:tbl>
              <a:tblPr/>
              <a:tblGrid>
                <a:gridCol w="1362343">
                  <a:extLst>
                    <a:ext uri="{9D8B030D-6E8A-4147-A177-3AD203B41FA5}">
                      <a16:colId xmlns:a16="http://schemas.microsoft.com/office/drawing/2014/main" val="1887660265"/>
                    </a:ext>
                  </a:extLst>
                </a:gridCol>
                <a:gridCol w="868307">
                  <a:extLst>
                    <a:ext uri="{9D8B030D-6E8A-4147-A177-3AD203B41FA5}">
                      <a16:colId xmlns:a16="http://schemas.microsoft.com/office/drawing/2014/main" val="1298371183"/>
                    </a:ext>
                  </a:extLst>
                </a:gridCol>
              </a:tblGrid>
              <a:tr h="2605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6658"/>
                  </a:ext>
                </a:extLst>
              </a:tr>
              <a:tr h="2605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988045"/>
                  </a:ext>
                </a:extLst>
              </a:tr>
              <a:tr h="2605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Distribution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19681"/>
                  </a:ext>
                </a:extLst>
              </a:tr>
              <a:tr h="2605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C&amp;I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29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283633"/>
                  </a:ext>
                </a:extLst>
              </a:tr>
              <a:tr h="2605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873071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964836" y="184076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2023 booked 4.1GW so far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AOP 5.34GW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1.24GW to go</a:t>
            </a:r>
          </a:p>
        </p:txBody>
      </p:sp>
    </p:spTree>
    <p:extLst>
      <p:ext uri="{BB962C8B-B14F-4D97-AF65-F5344CB8AC3E}">
        <p14:creationId xmlns:p14="http://schemas.microsoft.com/office/powerpoint/2010/main" val="406332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think-cell 幻灯片" r:id="rId4" imgW="421" imgH="423" progId="TCLayout.ActiveDocument.1">
                  <p:embed/>
                </p:oleObj>
              </mc:Choice>
              <mc:Fallback>
                <p:oleObj name="think-cell 幻灯片" r:id="rId4" imgW="421" imgH="423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695400" y="404664"/>
            <a:ext cx="8929254" cy="5044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1H, 2024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Booked Volumes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Q1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81D0"/>
              </a:solidFill>
              <a:effectLst/>
              <a:uLnTx/>
              <a:uFillTx/>
              <a:latin typeface="Calibri Light" panose="020F0302020204030204"/>
              <a:cs typeface="+mj-cs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CBF7F04-DDD9-415A-9377-B8968FFC6944}"/>
              </a:ext>
            </a:extLst>
          </p:cNvPr>
          <p:cNvGraphicFramePr>
            <a:graphicFrameLocks/>
          </p:cNvGraphicFramePr>
          <p:nvPr/>
        </p:nvGraphicFramePr>
        <p:xfrm>
          <a:off x="3231767" y="3825142"/>
          <a:ext cx="4450080" cy="272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0C74709-2072-2268-99DD-FC7D5938E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03" y="5257067"/>
            <a:ext cx="2208868" cy="1099926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5A57329-20F5-4679-8F75-A5676D302296}"/>
              </a:ext>
            </a:extLst>
          </p:cNvPr>
          <p:cNvGraphicFramePr>
            <a:graphicFrameLocks/>
          </p:cNvGraphicFramePr>
          <p:nvPr/>
        </p:nvGraphicFramePr>
        <p:xfrm>
          <a:off x="391303" y="1043841"/>
          <a:ext cx="4461329" cy="2756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BB81F8F-C5B2-4705-A174-D022CB7F671A}"/>
              </a:ext>
            </a:extLst>
          </p:cNvPr>
          <p:cNvGraphicFramePr>
            <a:graphicFrameLocks/>
          </p:cNvGraphicFramePr>
          <p:nvPr/>
        </p:nvGraphicFramePr>
        <p:xfrm>
          <a:off x="6522735" y="404664"/>
          <a:ext cx="4973865" cy="2858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22CCD6B-4482-4BD2-9502-ADB3104B3110}"/>
              </a:ext>
            </a:extLst>
          </p:cNvPr>
          <p:cNvGraphicFramePr>
            <a:graphicFrameLocks/>
          </p:cNvGraphicFramePr>
          <p:nvPr/>
        </p:nvGraphicFramePr>
        <p:xfrm>
          <a:off x="7105911" y="3868170"/>
          <a:ext cx="4460875" cy="258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CBF7F04-DDD9-415A-9377-B8968FFC6944}"/>
              </a:ext>
            </a:extLst>
          </p:cNvPr>
          <p:cNvGraphicFramePr>
            <a:graphicFrameLocks/>
          </p:cNvGraphicFramePr>
          <p:nvPr/>
        </p:nvGraphicFramePr>
        <p:xfrm>
          <a:off x="3045675" y="3901736"/>
          <a:ext cx="4484914" cy="2756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24034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think-cell 幻灯片" r:id="rId4" imgW="421" imgH="423" progId="TCLayout.ActiveDocument.1">
                  <p:embed/>
                </p:oleObj>
              </mc:Choice>
              <mc:Fallback>
                <p:oleObj name="think-cell 幻灯片" r:id="rId4" imgW="421" imgH="423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695400" y="404664"/>
            <a:ext cx="8929254" cy="5044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1H, 2024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Booked Volumes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1D0"/>
                </a:solidFill>
                <a:effectLst/>
                <a:uLnTx/>
                <a:uFillTx/>
                <a:latin typeface="Calibri Light" panose="020F0302020204030204"/>
                <a:cs typeface="+mj-cs"/>
              </a:rPr>
              <a:t>Q2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81D0"/>
              </a:solidFill>
              <a:effectLst/>
              <a:uLnTx/>
              <a:uFillTx/>
              <a:latin typeface="Calibri Light" panose="020F0302020204030204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33F9A-9EAB-687C-4A3C-859772812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75" y="5517397"/>
            <a:ext cx="2777817" cy="83901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700-000002000000}"/>
              </a:ext>
            </a:extLst>
          </p:cNvPr>
          <p:cNvGraphicFramePr>
            <a:graphicFrameLocks/>
          </p:cNvGraphicFramePr>
          <p:nvPr/>
        </p:nvGraphicFramePr>
        <p:xfrm>
          <a:off x="206890" y="943613"/>
          <a:ext cx="5066702" cy="267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700-000003000000}"/>
              </a:ext>
            </a:extLst>
          </p:cNvPr>
          <p:cNvGraphicFramePr>
            <a:graphicFrameLocks/>
          </p:cNvGraphicFramePr>
          <p:nvPr/>
        </p:nvGraphicFramePr>
        <p:xfrm>
          <a:off x="5833762" y="427765"/>
          <a:ext cx="6223940" cy="288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0000000-0008-0000-0700-000004000000}"/>
              </a:ext>
            </a:extLst>
          </p:cNvPr>
          <p:cNvGraphicFramePr>
            <a:graphicFrameLocks/>
          </p:cNvGraphicFramePr>
          <p:nvPr/>
        </p:nvGraphicFramePr>
        <p:xfrm>
          <a:off x="7008249" y="3777652"/>
          <a:ext cx="4549668" cy="261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0000000-0008-0000-0700-000005000000}"/>
              </a:ext>
            </a:extLst>
          </p:cNvPr>
          <p:cNvGraphicFramePr>
            <a:graphicFrameLocks/>
          </p:cNvGraphicFramePr>
          <p:nvPr/>
        </p:nvGraphicFramePr>
        <p:xfrm>
          <a:off x="2564472" y="3782974"/>
          <a:ext cx="4648329" cy="267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2943610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f_iWKS80xN8PCdCUrSf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f_iWKS80xN8PCdCUrSf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f_iWKS80xN8PCdCUrSf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f_iWKS80xN8PCdCUrSfQ"/>
</p:tagLst>
</file>

<file path=ppt/theme/theme1.xml><?xml version="1.0" encoding="utf-8"?>
<a:theme xmlns:a="http://schemas.openxmlformats.org/drawingml/2006/main" name="2_Office Theme">
  <a:themeElements>
    <a:clrScheme name="TRINASOLAR COLOR">
      <a:dk1>
        <a:srgbClr val="0086D6"/>
      </a:dk1>
      <a:lt1>
        <a:srgbClr val="65686C"/>
      </a:lt1>
      <a:dk2>
        <a:srgbClr val="FFFFFF"/>
      </a:dk2>
      <a:lt2>
        <a:srgbClr val="D9D9D6"/>
      </a:lt2>
      <a:accent1>
        <a:srgbClr val="1B365D"/>
      </a:accent1>
      <a:accent2>
        <a:srgbClr val="EF4036"/>
      </a:accent2>
      <a:accent3>
        <a:srgbClr val="A4D65E"/>
      </a:accent3>
      <a:accent4>
        <a:srgbClr val="0086D6"/>
      </a:accent4>
      <a:accent5>
        <a:srgbClr val="FFFFFF"/>
      </a:accent5>
      <a:accent6>
        <a:srgbClr val="F1865A"/>
      </a:accent6>
      <a:hlink>
        <a:srgbClr val="0086D6"/>
      </a:hlink>
      <a:folHlink>
        <a:srgbClr val="88D2FF"/>
      </a:folHlink>
    </a:clrScheme>
    <a:fontScheme name="TRINASOLAR FONT">
      <a:majorFont>
        <a:latin typeface="Soho Gothic Pro"/>
        <a:ea typeface="汉仪旗黑X1-55W"/>
        <a:cs typeface=""/>
      </a:majorFont>
      <a:minorFont>
        <a:latin typeface="Soho Gothic Pro Light"/>
        <a:ea typeface="汉仪旗黑X1-3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24318</TotalTime>
  <Words>684</Words>
  <Application>Microsoft Office PowerPoint</Application>
  <PresentationFormat>Widescreen</PresentationFormat>
  <Paragraphs>180</Paragraphs>
  <Slides>26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52" baseType="lpstr">
      <vt:lpstr>微软雅黑</vt:lpstr>
      <vt:lpstr>宋体</vt:lpstr>
      <vt:lpstr>宋体</vt:lpstr>
      <vt:lpstr>Arial</vt:lpstr>
      <vt:lpstr>Calibri</vt:lpstr>
      <vt:lpstr>Calibri Light</vt:lpstr>
      <vt:lpstr>等线</vt:lpstr>
      <vt:lpstr>等线 Light</vt:lpstr>
      <vt:lpstr>Heiti SC Light</vt:lpstr>
      <vt:lpstr>inpin heiti</vt:lpstr>
      <vt:lpstr>Linux Libertine</vt:lpstr>
      <vt:lpstr>Publico Text</vt:lpstr>
      <vt:lpstr>Soho Gothic Pro</vt:lpstr>
      <vt:lpstr>Soho Gothic Pro Light</vt:lpstr>
      <vt:lpstr>印品黑体</vt:lpstr>
      <vt:lpstr>字魂59号-创粗黑</vt:lpstr>
      <vt:lpstr>汉仪旗黑X1-35W</vt:lpstr>
      <vt:lpstr>汉仪旗黑X1-55W</vt:lpstr>
      <vt:lpstr>2_Office Theme</vt:lpstr>
      <vt:lpstr>3_Office Theme</vt:lpstr>
      <vt:lpstr>Office Theme</vt:lpstr>
      <vt:lpstr>4_Office Theme</vt:lpstr>
      <vt:lpstr>1_Office Theme</vt:lpstr>
      <vt:lpstr>5_Office Theme</vt:lpstr>
      <vt:lpstr>6_Office Theme</vt:lpstr>
      <vt:lpstr>think-cell 幻灯片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Inventory – 1817MW Booked: 1372MW, Non-Booked: 398MW, Factory Inventory: 47MW  </vt:lpstr>
      <vt:lpstr>Summary Overview – NA Inventory Modules</vt:lpstr>
      <vt:lpstr>Summary Overview – NA Inventory Modules</vt:lpstr>
      <vt:lpstr>PowerPoint Presentation</vt:lpstr>
      <vt:lpstr>PowerPoint Presentation</vt:lpstr>
      <vt:lpstr>Summary Overview – NA Inventory Modules  NA Inventory Modules Total MW: 1760 MW </vt:lpstr>
      <vt:lpstr>NA Inventory Reservations Total MW: 79MW</vt:lpstr>
      <vt:lpstr>Summary Overview – NA Inventory Modules</vt:lpstr>
      <vt:lpstr>Factory Inventory – 47 MW</vt:lpstr>
      <vt:lpstr>Q3 Delivery Status Overview</vt:lpstr>
      <vt:lpstr>  Mediology  </vt:lpstr>
      <vt:lpstr>  Mediology  </vt:lpstr>
      <vt:lpstr>  Mediology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Huang_Tong TS/SA</dc:creator>
  <cp:lastModifiedBy>Huang_Tong TS/SA</cp:lastModifiedBy>
  <cp:revision>218</cp:revision>
  <dcterms:created xsi:type="dcterms:W3CDTF">2023-01-09T05:48:20Z</dcterms:created>
  <dcterms:modified xsi:type="dcterms:W3CDTF">2023-09-18T17:40:39Z</dcterms:modified>
</cp:coreProperties>
</file>